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77" r:id="rId22"/>
    <p:sldId id="278" r:id="rId23"/>
    <p:sldId id="279" r:id="rId24"/>
    <p:sldId id="285" r:id="rId25"/>
    <p:sldId id="281" r:id="rId26"/>
    <p:sldId id="282" r:id="rId27"/>
    <p:sldId id="286" r:id="rId28"/>
    <p:sldId id="283" r:id="rId29"/>
    <p:sldId id="284" r:id="rId30"/>
    <p:sldId id="287" r:id="rId31"/>
    <p:sldId id="288" r:id="rId32"/>
    <p:sldId id="289" r:id="rId33"/>
    <p:sldId id="290" r:id="rId34"/>
    <p:sldId id="257" r:id="rId35"/>
    <p:sldId id="258" r:id="rId3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D09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77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1BD29-A727-467F-8371-F0BF757BE6DB}" type="datetimeFigureOut">
              <a:rPr lang="es-CL" smtClean="0"/>
              <a:t>27-05-2024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733B-9331-4DA8-959C-44B489FE56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58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733B-9331-4DA8-959C-44B489FE56B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20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733B-9331-4DA8-959C-44B489FE56B7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53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733B-9331-4DA8-959C-44B489FE56B7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6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7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03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4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23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7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4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4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44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2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85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0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BEE8-2F1E-5F40-83AC-D725B3209604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94D5-0897-494F-B04A-A571FC3F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74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0671" y="807210"/>
            <a:ext cx="45719" cy="318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80430" y="1756551"/>
            <a:ext cx="4363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Prevención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de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Lesiones por Presión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(LPP)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CD5D5C-4865-714E-AB84-57EA0CB7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04" y="1623915"/>
            <a:ext cx="2882900" cy="850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700036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F9EC53-E243-83F6-69D7-0256F2489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98339"/>
            <a:ext cx="8763000" cy="7524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DC1748-63CA-2CC0-6110-800C34F64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027" y="1850814"/>
            <a:ext cx="2857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700036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402BFA-ECBC-559C-B14C-341E25A3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045" y="2108540"/>
            <a:ext cx="2897352" cy="29066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8A1EE3-0803-83A7-D44B-46F049107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31" y="1026421"/>
            <a:ext cx="87439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Factores de riesgo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6E5EE9-6D66-9A89-9EC5-AB70E3593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73063"/>
              </p:ext>
            </p:extLst>
          </p:nvPr>
        </p:nvGraphicFramePr>
        <p:xfrm>
          <a:off x="559558" y="1193833"/>
          <a:ext cx="7831407" cy="339407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69242">
                  <a:extLst>
                    <a:ext uri="{9D8B030D-6E8A-4147-A177-3AD203B41FA5}">
                      <a16:colId xmlns:a16="http://schemas.microsoft.com/office/drawing/2014/main" val="1401961401"/>
                    </a:ext>
                  </a:extLst>
                </a:gridCol>
                <a:gridCol w="6562165">
                  <a:extLst>
                    <a:ext uri="{9D8B030D-6E8A-4147-A177-3AD203B41FA5}">
                      <a16:colId xmlns:a16="http://schemas.microsoft.com/office/drawing/2014/main" val="3500819765"/>
                    </a:ext>
                  </a:extLst>
                </a:gridCol>
              </a:tblGrid>
              <a:tr h="3126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Factores intrínsecos</a:t>
                      </a:r>
                      <a:endParaRPr lang="es-CL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6" marR="61176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Deficiencias Nutricionales (por defecto o por exceso): Delgadez, desnutrición, obesidad, hipoproteinemias, deshidratación.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Alteraciones cutáneas: Edema, sequedad de piel, falta de elasticidad, dermatitis atópicas, lesiones de piel previas (LPP, quemaduras, dermatitis de contacto y de pañal) entre otras.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Deficiencias Motoras: Paresia, parálisis.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Alteraciones de la sensibilidad: Pérdida o disminución de la sensación dolorosa.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Trastorno en el Transporte de Oxígeno: Trastornos vasculares periféricos, estasis venosa, trastornos cardiopulmonares.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Movimientos involuntarios (lesiones por esfuerzos repetitivos).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Alteración del estado de conciencia: Agitación psicomotora, estupor, confusión, coma, Delirium, entre otros.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Alteración de la Eliminación: Urinaria, intestinal y tegumentaria, por ejemplo: incontinencia urinaria, incontinencia intestinal y Diaforesis.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Edad (Recién nacidos, lactantes y adultos mayores).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Trastornos inmunológicos.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Condición clínica compleja.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Noto Sans Symbols"/>
                      </a:endParaRPr>
                    </a:p>
                  </a:txBody>
                  <a:tcPr marL="61176" marR="61176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11237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Fuente </a:t>
                      </a:r>
                      <a:endParaRPr lang="es-CL" sz="9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6" marR="61176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ORIENTACIÓN TÉCNICA SOBRE PREVENCIÓN DE LESIONES POR PRESIÓN 2023, pág. 12. </a:t>
                      </a:r>
                      <a:endParaRPr lang="es-CL" sz="7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6" marR="61176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0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5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Factores de riesgo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A49FA9-7735-9E27-8C80-73E9D7FD0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57128"/>
              </p:ext>
            </p:extLst>
          </p:nvPr>
        </p:nvGraphicFramePr>
        <p:xfrm>
          <a:off x="388961" y="1293933"/>
          <a:ext cx="8371797" cy="339019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82890">
                  <a:extLst>
                    <a:ext uri="{9D8B030D-6E8A-4147-A177-3AD203B41FA5}">
                      <a16:colId xmlns:a16="http://schemas.microsoft.com/office/drawing/2014/main" val="780788138"/>
                    </a:ext>
                  </a:extLst>
                </a:gridCol>
                <a:gridCol w="7088907">
                  <a:extLst>
                    <a:ext uri="{9D8B030D-6E8A-4147-A177-3AD203B41FA5}">
                      <a16:colId xmlns:a16="http://schemas.microsoft.com/office/drawing/2014/main" val="1850123845"/>
                    </a:ext>
                  </a:extLst>
                </a:gridCol>
              </a:tblGrid>
              <a:tr h="3183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</a:rPr>
                        <a:t> </a:t>
                      </a:r>
                      <a:endParaRPr lang="es-CL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Factores extrínsecos </a:t>
                      </a:r>
                      <a:endParaRPr lang="es-CL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Déficit de Higiene, humedad no controlada.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dispositivos médicos en contacto directo con la piel sin protección o vigilancia.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Condiciones de vida (personales, ambientales, hábitos, etc.).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Arrugas en ropa de cama o vestuario.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Medicación tales como: vasoconstrictores, inmunosupresores, corticoides, citotóxicos, sedantes, entre otros.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Mecanismos de presión sobre puntos de apoyo.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Fuerzas de cizalla y fricción al movilizar. Incumplimiento a protocolo de contención física en pacientes con delirio y agitación psicomotora.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Ausencia de sistemas de protección o uso de sistemas de apoyo inadecuados para proteger la piel o aliviar la presión.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Factores condicionantes derivados del acto quirúrgico (Ej. Tiempo de intervención, posición, temperatura de quirófano).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Estadía hospitalaria prolongada especialmente en paciente crítico (UCI).</a:t>
                      </a:r>
                      <a:endParaRPr lang="es-C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Noto Sans Symbols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50389"/>
                  </a:ext>
                </a:extLst>
              </a:tr>
              <a:tr h="206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Fuente </a:t>
                      </a:r>
                      <a:endParaRPr lang="es-CL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ORIENTACION TÉCNICA SOBRE PREVENCIÓN DE LESIONES POR PRESIÓN 2023, pág. 12. </a:t>
                      </a:r>
                      <a:endParaRPr lang="es-CL" sz="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0671" y="807210"/>
            <a:ext cx="45719" cy="318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80430" y="1740539"/>
            <a:ext cx="436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Modulo 2: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Valoración del riesgo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CD5D5C-4865-714E-AB84-57EA0CB7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89" y="1549310"/>
            <a:ext cx="2882900" cy="850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00" y="2034332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1" y="199206"/>
            <a:ext cx="699521" cy="1681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4E8B58-7F9D-B92B-F417-A7E35166EF4A}"/>
              </a:ext>
            </a:extLst>
          </p:cNvPr>
          <p:cNvSpPr/>
          <p:nvPr/>
        </p:nvSpPr>
        <p:spPr>
          <a:xfrm>
            <a:off x="349204" y="416513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Valoración del riesgo de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23CECC-615C-4A38-7769-4435B2A4013B}"/>
              </a:ext>
            </a:extLst>
          </p:cNvPr>
          <p:cNvSpPr txBox="1"/>
          <p:nvPr/>
        </p:nvSpPr>
        <p:spPr>
          <a:xfrm>
            <a:off x="3436443" y="797540"/>
            <a:ext cx="1959767" cy="338554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600" dirty="0"/>
              <a:t>Valoración del riesgo </a:t>
            </a:r>
            <a:endParaRPr lang="es-CL" sz="16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E272117-1B91-231E-D7A2-1D40941FF756}"/>
              </a:ext>
            </a:extLst>
          </p:cNvPr>
          <p:cNvCxnSpPr/>
          <p:nvPr/>
        </p:nvCxnSpPr>
        <p:spPr>
          <a:xfrm>
            <a:off x="2035940" y="1519518"/>
            <a:ext cx="4865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ACA552B-B45A-174D-E520-FB93BA3A850B}"/>
              </a:ext>
            </a:extLst>
          </p:cNvPr>
          <p:cNvCxnSpPr>
            <a:cxnSpLocks/>
          </p:cNvCxnSpPr>
          <p:nvPr/>
        </p:nvCxnSpPr>
        <p:spPr>
          <a:xfrm>
            <a:off x="4318911" y="1195156"/>
            <a:ext cx="0" cy="332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430DD71-961D-D65A-BB43-6FD970528530}"/>
              </a:ext>
            </a:extLst>
          </p:cNvPr>
          <p:cNvCxnSpPr/>
          <p:nvPr/>
        </p:nvCxnSpPr>
        <p:spPr>
          <a:xfrm>
            <a:off x="2035940" y="1506073"/>
            <a:ext cx="0" cy="410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AAB5D77-E11E-8CB7-4CB1-12C07186C631}"/>
              </a:ext>
            </a:extLst>
          </p:cNvPr>
          <p:cNvCxnSpPr/>
          <p:nvPr/>
        </p:nvCxnSpPr>
        <p:spPr>
          <a:xfrm>
            <a:off x="4318911" y="1526244"/>
            <a:ext cx="0" cy="410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08182A2-3BCF-F78C-9D8C-AC2011286468}"/>
              </a:ext>
            </a:extLst>
          </p:cNvPr>
          <p:cNvCxnSpPr/>
          <p:nvPr/>
        </p:nvCxnSpPr>
        <p:spPr>
          <a:xfrm>
            <a:off x="6911240" y="1507196"/>
            <a:ext cx="0" cy="410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E88B94C-B062-2A0E-A1DB-40EF411A87A6}"/>
              </a:ext>
            </a:extLst>
          </p:cNvPr>
          <p:cNvSpPr txBox="1"/>
          <p:nvPr/>
        </p:nvSpPr>
        <p:spPr>
          <a:xfrm>
            <a:off x="934971" y="2039408"/>
            <a:ext cx="1637051" cy="338554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600" dirty="0"/>
              <a:t>Escalas validadas </a:t>
            </a:r>
            <a:endParaRPr lang="es-CL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4010FE2-3C78-0832-D58F-ACF7B21E10DD}"/>
              </a:ext>
            </a:extLst>
          </p:cNvPr>
          <p:cNvSpPr txBox="1"/>
          <p:nvPr/>
        </p:nvSpPr>
        <p:spPr>
          <a:xfrm>
            <a:off x="3340595" y="2034332"/>
            <a:ext cx="1901867" cy="338554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600" dirty="0"/>
              <a:t>Valoración de la piel </a:t>
            </a:r>
            <a:endParaRPr lang="es-CL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9BBB3A-EBE1-DDE3-326E-93BB8F35781F}"/>
              </a:ext>
            </a:extLst>
          </p:cNvPr>
          <p:cNvSpPr txBox="1"/>
          <p:nvPr/>
        </p:nvSpPr>
        <p:spPr>
          <a:xfrm>
            <a:off x="5822577" y="2039408"/>
            <a:ext cx="2486065" cy="338554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600" dirty="0"/>
              <a:t>Conocer factores de riesgos</a:t>
            </a:r>
            <a:endParaRPr lang="es-CL" sz="1600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E24182F-08CC-6DD6-3D91-0FDA2757CD0F}"/>
              </a:ext>
            </a:extLst>
          </p:cNvPr>
          <p:cNvCxnSpPr>
            <a:cxnSpLocks/>
          </p:cNvCxnSpPr>
          <p:nvPr/>
        </p:nvCxnSpPr>
        <p:spPr>
          <a:xfrm>
            <a:off x="2021202" y="2413749"/>
            <a:ext cx="0" cy="282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D97818EC-D6E8-A655-9BC2-3A16D7722C42}"/>
              </a:ext>
            </a:extLst>
          </p:cNvPr>
          <p:cNvCxnSpPr>
            <a:cxnSpLocks/>
          </p:cNvCxnSpPr>
          <p:nvPr/>
        </p:nvCxnSpPr>
        <p:spPr>
          <a:xfrm>
            <a:off x="6927134" y="2418224"/>
            <a:ext cx="0" cy="282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1687CC9-B59F-FA87-CDD3-B1C4A9A62B61}"/>
              </a:ext>
            </a:extLst>
          </p:cNvPr>
          <p:cNvCxnSpPr>
            <a:cxnSpLocks/>
          </p:cNvCxnSpPr>
          <p:nvPr/>
        </p:nvCxnSpPr>
        <p:spPr>
          <a:xfrm>
            <a:off x="4322890" y="2415987"/>
            <a:ext cx="0" cy="282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01CF861-9069-E1CE-485F-0C4D6CBDFBD2}"/>
              </a:ext>
            </a:extLst>
          </p:cNvPr>
          <p:cNvSpPr txBox="1"/>
          <p:nvPr/>
        </p:nvSpPr>
        <p:spPr>
          <a:xfrm>
            <a:off x="998474" y="2739296"/>
            <a:ext cx="1796389" cy="830997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Adulto: Braden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Pediátrico:  Braden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Neonatal:  NSRAS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Quirúrgico: ELPO</a:t>
            </a:r>
            <a:endParaRPr lang="es-CL" sz="12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AA3F8F0-420F-5373-1607-FE48F6C56FFF}"/>
              </a:ext>
            </a:extLst>
          </p:cNvPr>
          <p:cNvSpPr txBox="1"/>
          <p:nvPr/>
        </p:nvSpPr>
        <p:spPr>
          <a:xfrm>
            <a:off x="3274182" y="2746019"/>
            <a:ext cx="2122028" cy="1200329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Ex. Físico cefalocaudal.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Atención zonas vulnerables: prominencias óseas, piel y mucosa en contacto con dispositivos médicos</a:t>
            </a:r>
            <a:endParaRPr lang="es-CL" sz="12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05E033C-0160-20F5-0A3B-DD95CB6DBCE7}"/>
              </a:ext>
            </a:extLst>
          </p:cNvPr>
          <p:cNvSpPr txBox="1"/>
          <p:nvPr/>
        </p:nvSpPr>
        <p:spPr>
          <a:xfrm>
            <a:off x="6290388" y="2759468"/>
            <a:ext cx="1216167" cy="461665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Intrínsecos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Extrínsecos </a:t>
            </a:r>
            <a:endParaRPr lang="es-CL" sz="1200" dirty="0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7C5700B7-8EEB-C25F-8895-A4913E77C72F}"/>
              </a:ext>
            </a:extLst>
          </p:cNvPr>
          <p:cNvCxnSpPr>
            <a:cxnSpLocks/>
          </p:cNvCxnSpPr>
          <p:nvPr/>
        </p:nvCxnSpPr>
        <p:spPr>
          <a:xfrm flipH="1">
            <a:off x="1836957" y="3599614"/>
            <a:ext cx="4478" cy="183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AF27CF4-AE95-D0D5-7EEB-72E15043BE28}"/>
              </a:ext>
            </a:extLst>
          </p:cNvPr>
          <p:cNvSpPr txBox="1"/>
          <p:nvPr/>
        </p:nvSpPr>
        <p:spPr>
          <a:xfrm>
            <a:off x="150850" y="3904370"/>
            <a:ext cx="2943883" cy="968150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600" b="1" dirty="0">
                <a:latin typeface="Verdana" panose="020B0604030504040204" pitchFamily="34" charset="0"/>
                <a:ea typeface="Verdana" panose="020B0604030504040204" pitchFamily="34" charset="0"/>
              </a:rPr>
              <a:t>La aplicación de escalas se realizará: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600" dirty="0">
                <a:latin typeface="Verdana" panose="020B0604030504040204" pitchFamily="34" charset="0"/>
                <a:ea typeface="Verdana" panose="020B0604030504040204" pitchFamily="34" charset="0"/>
              </a:rPr>
              <a:t>Servicio clínico y/o unidad: al ingreso con un tiempo máx. 6hrs.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600" dirty="0">
                <a:latin typeface="Verdana" panose="020B0604030504040204" pitchFamily="34" charset="0"/>
                <a:ea typeface="Verdana" panose="020B0604030504040204" pitchFamily="34" charset="0"/>
              </a:rPr>
              <a:t>UEH: al cumplir 6 horas desde su ingreso a atención médica y dentro de las primeras 6 </a:t>
            </a:r>
            <a:r>
              <a:rPr lang="es-MX" sz="600" dirty="0" err="1">
                <a:latin typeface="Verdana" panose="020B0604030504040204" pitchFamily="34" charset="0"/>
                <a:ea typeface="Verdana" panose="020B0604030504040204" pitchFamily="34" charset="0"/>
              </a:rPr>
              <a:t>hrs</a:t>
            </a:r>
            <a:r>
              <a:rPr lang="es-MX" sz="600" dirty="0">
                <a:latin typeface="Verdana" panose="020B0604030504040204" pitchFamily="34" charset="0"/>
                <a:ea typeface="Verdana" panose="020B0604030504040204" pitchFamily="34" charset="0"/>
              </a:rPr>
              <a:t> de indicada la hospitalización. ESI 1 y 2 clasifican como alto riesgo desde su ingreso.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L" sz="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Pabellón: Pacientes categorizados con alto riesgo se mantiene con la aplicación de medidas preventivas.</a:t>
            </a:r>
            <a:r>
              <a:rPr lang="es-CL" sz="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CL" sz="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Cirugías &gt;2 horas se categorizan como alto riesgo desde el ingreso a mesa quirúrgica, hasta el egreso de pabellón. </a:t>
            </a:r>
            <a:endParaRPr lang="es-CL" sz="6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9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D1731C-0B08-E299-48B7-4791C41CA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61" y="0"/>
            <a:ext cx="5584187" cy="30332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9EFD9D-70CB-1D77-E069-FE3CFDC2F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60" y="3033242"/>
            <a:ext cx="5584187" cy="21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8B141A1-7CCA-4C26-D2EB-168C5A243787}"/>
              </a:ext>
            </a:extLst>
          </p:cNvPr>
          <p:cNvGrpSpPr/>
          <p:nvPr/>
        </p:nvGrpSpPr>
        <p:grpSpPr>
          <a:xfrm>
            <a:off x="33617" y="0"/>
            <a:ext cx="9076766" cy="5177818"/>
            <a:chOff x="-1" y="-34318"/>
            <a:chExt cx="9076766" cy="5177818"/>
          </a:xfrm>
        </p:grpSpPr>
        <p:pic>
          <p:nvPicPr>
            <p:cNvPr id="15" name="Imagen 14" descr="Icono&#10;&#10;Descripción generada automáticamente">
              <a:extLst>
                <a:ext uri="{FF2B5EF4-FFF2-40B4-BE49-F238E27FC236}">
                  <a16:creationId xmlns:a16="http://schemas.microsoft.com/office/drawing/2014/main" id="{1C668165-9853-284E-A203-3245EACA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01366"/>
              <a:ext cx="4071880" cy="314213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C84806E-991B-2940-8F7E-735F263B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3808" y="210477"/>
              <a:ext cx="1841873" cy="33299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5C24B75-B7FB-4644-B8EA-377D289D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319" y="337115"/>
              <a:ext cx="699521" cy="16819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889A6FE-FD42-4527-D20B-3B71D50BC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34318"/>
              <a:ext cx="4711732" cy="240963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630427F-A0CC-1098-8273-36AE66D3A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862"/>
            <a:stretch/>
          </p:blipFill>
          <p:spPr>
            <a:xfrm>
              <a:off x="-1" y="2375312"/>
              <a:ext cx="4711733" cy="244394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E986A92-0F8C-CE57-FDC1-D41573497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6982" y="2152707"/>
              <a:ext cx="4309783" cy="1197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80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90" y="128075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50" y="210477"/>
            <a:ext cx="699521" cy="168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03D0FF-A4CC-622D-5FAE-3D853A8F9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129" y="294572"/>
            <a:ext cx="6084794" cy="30897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09C181-07A0-64B8-38C0-A46164695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681" y="3338587"/>
            <a:ext cx="6098241" cy="17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925E05-7C46-B55A-ABFD-8FC840C01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075" y="543471"/>
            <a:ext cx="6931119" cy="37806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8BB4E3-3E0C-710E-ED0E-B114C7411ED2}"/>
              </a:ext>
            </a:extLst>
          </p:cNvPr>
          <p:cNvSpPr txBox="1"/>
          <p:nvPr/>
        </p:nvSpPr>
        <p:spPr>
          <a:xfrm>
            <a:off x="2602005" y="4472409"/>
            <a:ext cx="412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Escala para pacientes &gt;18 años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76366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0671" y="807210"/>
            <a:ext cx="45719" cy="318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80430" y="1740539"/>
            <a:ext cx="436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Modulo 1: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Contextualización de las LPP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CD5D5C-4865-714E-AB84-57EA0CB7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4" y="2217593"/>
            <a:ext cx="2882900" cy="850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0671" y="807210"/>
            <a:ext cx="45719" cy="318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80430" y="1740539"/>
            <a:ext cx="436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Modulo 3: </a:t>
            </a:r>
          </a:p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Medidas de prevención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CD5D5C-4865-714E-AB84-57EA0CB7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4" y="2217593"/>
            <a:ext cx="2882900" cy="850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7A689F-106F-D2EB-F744-50930ECDD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24628"/>
              </p:ext>
            </p:extLst>
          </p:nvPr>
        </p:nvGraphicFramePr>
        <p:xfrm>
          <a:off x="771099" y="1480990"/>
          <a:ext cx="7410733" cy="28044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0100">
                  <a:extLst>
                    <a:ext uri="{9D8B030D-6E8A-4147-A177-3AD203B41FA5}">
                      <a16:colId xmlns:a16="http://schemas.microsoft.com/office/drawing/2014/main" val="1928241761"/>
                    </a:ext>
                  </a:extLst>
                </a:gridCol>
                <a:gridCol w="5090633">
                  <a:extLst>
                    <a:ext uri="{9D8B030D-6E8A-4147-A177-3AD203B41FA5}">
                      <a16:colId xmlns:a16="http://schemas.microsoft.com/office/drawing/2014/main" val="628670301"/>
                    </a:ext>
                  </a:extLst>
                </a:gridCol>
              </a:tblGrid>
              <a:tr h="280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 población general</a:t>
                      </a:r>
                      <a:endParaRPr lang="es-CL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indent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Las medidas de mayor evidencia en la prevención de LPP son: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Cambios de posición frecuentes.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Adecuado uso de SEMP (según riesgo del usuario).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Protección de la piel en zonas de mayor riesgo de fricción y cizalla con espumas de poliuretano.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Mantención de talones en alto para aquellos con riesgos en dichas zonas.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Manejo adecuado de la humedad con aplicación de protectores cutáneos, mudas o cambios de ropa frecuente. 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175895" algn="l"/>
                        </a:tabLs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Valoración nutricional e hidratación, para aquellos usuarios con riesgo o que presenten LPP, realizándose al momento del ingreso o cuando presenten cambios en su condición. Para aquellos con riesgo de desnutrición o desnutridos se les elaborará un plan de intervención nutricional individual. 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4623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3CA726E-27A5-729C-65D7-CF4D75843FB6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7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81622-8828-0772-FFC4-C8524488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0016"/>
              </p:ext>
            </p:extLst>
          </p:nvPr>
        </p:nvGraphicFramePr>
        <p:xfrm>
          <a:off x="699512" y="1361009"/>
          <a:ext cx="7075410" cy="28356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5119">
                  <a:extLst>
                    <a:ext uri="{9D8B030D-6E8A-4147-A177-3AD203B41FA5}">
                      <a16:colId xmlns:a16="http://schemas.microsoft.com/office/drawing/2014/main" val="2692237091"/>
                    </a:ext>
                  </a:extLst>
                </a:gridCol>
                <a:gridCol w="4860291">
                  <a:extLst>
                    <a:ext uri="{9D8B030D-6E8A-4147-A177-3AD203B41FA5}">
                      <a16:colId xmlns:a16="http://schemas.microsoft.com/office/drawing/2014/main" val="2485135647"/>
                    </a:ext>
                  </a:extLst>
                </a:gridCol>
              </a:tblGrid>
              <a:tr h="2835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 Población especial:</a:t>
                      </a:r>
                      <a:endParaRPr lang="es-CL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Pacientes con dispositivos médicos en contacto directo con la piel o mucosa </a:t>
                      </a:r>
                      <a:endParaRPr lang="es-CL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Algunas de la medida más importante para evitar los riesgos en estos usuarios varían según el dispositivo utilizado, las cuales pueden ser: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Utilizar tamaño y características adecuadas para el paciente. 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Cambios de ubicación del dispositivo según horarios definidos, siempre que sea factible ya sea por condición del paciente o recomendaciones del fabricante.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Aplicar apósitos o protector cutáneo que sirvan como barrera entre la piel y el dispositivo.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Correcto manejo de la humedad e inspeccionar la piel que se encuentre bajo algún dispositivo, siempre que sea posible.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8364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B4A8A49-74DC-5115-D9B9-73375457C24C}"/>
              </a:ext>
            </a:extLst>
          </p:cNvPr>
          <p:cNvSpPr/>
          <p:nvPr/>
        </p:nvSpPr>
        <p:spPr>
          <a:xfrm>
            <a:off x="507891" y="84705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0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043" y="143698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0" y="226100"/>
            <a:ext cx="699521" cy="16819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A36F8A-03D3-9399-17C7-DE7F4613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57514"/>
              </p:ext>
            </p:extLst>
          </p:nvPr>
        </p:nvGraphicFramePr>
        <p:xfrm>
          <a:off x="507891" y="1434193"/>
          <a:ext cx="7728533" cy="3549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5876">
                  <a:extLst>
                    <a:ext uri="{9D8B030D-6E8A-4147-A177-3AD203B41FA5}">
                      <a16:colId xmlns:a16="http://schemas.microsoft.com/office/drawing/2014/main" val="740927503"/>
                    </a:ext>
                  </a:extLst>
                </a:gridCol>
                <a:gridCol w="5902657">
                  <a:extLst>
                    <a:ext uri="{9D8B030D-6E8A-4147-A177-3AD203B41FA5}">
                      <a16:colId xmlns:a16="http://schemas.microsoft.com/office/drawing/2014/main" val="1876594646"/>
                    </a:ext>
                  </a:extLst>
                </a:gridCol>
              </a:tblGrid>
              <a:tr h="3246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2.- Pacientes quirúrgicos </a:t>
                      </a:r>
                      <a:endParaRPr lang="es-CL" sz="9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9" marR="29379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Los usuarios tienen posibilidades de desarrollar LPP según factores intrínsecos y extrínsecos.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Factores extrínsecos: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Tipo de anestesia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Temperatura del pabellón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Posición quirúrgica del paciente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Superficie de la mesa quirúrgica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Los dispositivos utilizados de la duración de la cirugía. 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Factores intrínsecos: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Comorbilidades del paciente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Estado nutricional y edad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Duración del proceso quirúrgico, desde el ingreso al egreso del pabellón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Cada una hora de aumento en la cirugía se ve representado por 1,07 veces más de riesgo de desarrollo de LPP.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Cirugías que sobrepasan 2 horas pueden disminuir la oxigenación de los tejidos comprimidos, favoreciendo la ocurrencia de lesiones.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9" marR="29379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21831"/>
                  </a:ext>
                </a:extLst>
              </a:tr>
            </a:tbl>
          </a:graphicData>
        </a:graphic>
      </p:graphicFrame>
      <p:pic>
        <p:nvPicPr>
          <p:cNvPr id="3074" name="Picture 2" descr="Vectores e ilustraciones de Cirugia ambulatoria para descargar gratis |  Freepik">
            <a:extLst>
              <a:ext uri="{FF2B5EF4-FFF2-40B4-BE49-F238E27FC236}">
                <a16:creationId xmlns:a16="http://schemas.microsoft.com/office/drawing/2014/main" id="{24CBD9A5-FDDD-932A-22BC-F190FDDA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0" y="2079980"/>
            <a:ext cx="1480722" cy="136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AB8F318-B78D-AA35-28D0-8AD969517EF4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6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043" y="143698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0" y="226100"/>
            <a:ext cx="699521" cy="16819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A36F8A-03D3-9399-17C7-DE7F4613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53314"/>
              </p:ext>
            </p:extLst>
          </p:nvPr>
        </p:nvGraphicFramePr>
        <p:xfrm>
          <a:off x="430570" y="1203723"/>
          <a:ext cx="8065161" cy="35935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4984">
                  <a:extLst>
                    <a:ext uri="{9D8B030D-6E8A-4147-A177-3AD203B41FA5}">
                      <a16:colId xmlns:a16="http://schemas.microsoft.com/office/drawing/2014/main" val="740927503"/>
                    </a:ext>
                  </a:extLst>
                </a:gridCol>
                <a:gridCol w="5540177">
                  <a:extLst>
                    <a:ext uri="{9D8B030D-6E8A-4147-A177-3AD203B41FA5}">
                      <a16:colId xmlns:a16="http://schemas.microsoft.com/office/drawing/2014/main" val="1876594646"/>
                    </a:ext>
                  </a:extLst>
                </a:gridCol>
              </a:tblGrid>
              <a:tr h="338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2.- Pacientes quirúrgicos </a:t>
                      </a:r>
                      <a:endParaRPr lang="es-CL" sz="9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9" marR="29379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Para el control de los factores de riesgos extrínsecos e intrínsecos se recomienda: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Alivio de puntos de presión durante y de forma inmediata luego de la permanencia del paciente en la mesa quirúrgica.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colchones de flotación seca, viscoelásticos u otros con distribución de peso a base de gel.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Posicionadores viscoelásticos, gel o espuma de alta densidad forrados.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Valoración de la piel previo y después del acto quirúrgico.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Medidas adicionales: protector cutáneo previo al inicio de la cirugía, protección cutánea de nuevos puntos de presión en cirugía de más de 1 tiempo y realizar alivio de puntos de presión en coordinación con cirujano cuando sea posible.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Registro de los dispositivos o elementos de sujeción usados en el posicionamiento quirúrgico y los tiempos de aplicación.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Toda lesión en zonas de apoyo sometidas a presión durante el procedimiento quirúrgico y pesquisada dentro de las 72 horas post operatorias, es atribuible a dicho proceso de atención. 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9" marR="29379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21831"/>
                  </a:ext>
                </a:extLst>
              </a:tr>
            </a:tbl>
          </a:graphicData>
        </a:graphic>
      </p:graphicFrame>
      <p:pic>
        <p:nvPicPr>
          <p:cNvPr id="3074" name="Picture 2" descr="Vectores e ilustraciones de Cirugia ambulatoria para descargar gratis |  Freepik">
            <a:extLst>
              <a:ext uri="{FF2B5EF4-FFF2-40B4-BE49-F238E27FC236}">
                <a16:creationId xmlns:a16="http://schemas.microsoft.com/office/drawing/2014/main" id="{24CBD9A5-FDDD-932A-22BC-F190FDDA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6" y="2001366"/>
            <a:ext cx="1480722" cy="136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6C6CCD7-9B37-1BAC-1B03-74AE2338409B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9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A5427F-F332-04F6-2607-F9E36EC7F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4053"/>
              </p:ext>
            </p:extLst>
          </p:nvPr>
        </p:nvGraphicFramePr>
        <p:xfrm>
          <a:off x="559558" y="1147358"/>
          <a:ext cx="8011236" cy="3404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08101">
                  <a:extLst>
                    <a:ext uri="{9D8B030D-6E8A-4147-A177-3AD203B41FA5}">
                      <a16:colId xmlns:a16="http://schemas.microsoft.com/office/drawing/2014/main" val="2610856635"/>
                    </a:ext>
                  </a:extLst>
                </a:gridCol>
                <a:gridCol w="5503135">
                  <a:extLst>
                    <a:ext uri="{9D8B030D-6E8A-4147-A177-3AD203B41FA5}">
                      <a16:colId xmlns:a16="http://schemas.microsoft.com/office/drawing/2014/main" val="2814750346"/>
                    </a:ext>
                  </a:extLst>
                </a:gridCol>
              </a:tblGrid>
              <a:tr h="3404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3.- Pacientes neonatos y lactantes</a:t>
                      </a:r>
                      <a:endParaRPr lang="es-CL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 debe hacer hincapié en la exploración física, evaluación y protección de la piel que se encuentre en contacto con dispositivos médicos, como también la zona occipital es fundamental en la prevención de LPP, además de: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Asegurar el uso de SEMP apropiadas a las características del paciente.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Establecer cambios de posición o movilización y rotar la cabeza en forma frecuente.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Establecer plan de cuidado nutricional individualizado.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2573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97945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85FAC25A-5A36-F431-6F2A-4A64DD1E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50" y="2187941"/>
            <a:ext cx="1401420" cy="140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65EFC5A-4E05-C14C-F51E-1CA992EE6526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BFB21C-0573-D789-3864-9EEDB851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58791"/>
              </p:ext>
            </p:extLst>
          </p:nvPr>
        </p:nvGraphicFramePr>
        <p:xfrm>
          <a:off x="470849" y="1194179"/>
          <a:ext cx="7915700" cy="35660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8191">
                  <a:extLst>
                    <a:ext uri="{9D8B030D-6E8A-4147-A177-3AD203B41FA5}">
                      <a16:colId xmlns:a16="http://schemas.microsoft.com/office/drawing/2014/main" val="2701541435"/>
                    </a:ext>
                  </a:extLst>
                </a:gridCol>
                <a:gridCol w="5437509">
                  <a:extLst>
                    <a:ext uri="{9D8B030D-6E8A-4147-A177-3AD203B41FA5}">
                      <a16:colId xmlns:a16="http://schemas.microsoft.com/office/drawing/2014/main" val="4247256909"/>
                    </a:ext>
                  </a:extLst>
                </a:gridCol>
              </a:tblGrid>
              <a:tr h="200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CL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4.- Paciente en estado crítico </a:t>
                      </a:r>
                      <a:endParaRPr lang="es-CL" sz="105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 recomienda (según orientación técnica):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apósitos de espuma de poliuretano con silicona de varias capas.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SEMP adecuada al nivel de riesgo del paciente.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Régimen estructurado de higiene y manejo de humedad.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Cambios de posición y/o alivio de los puntos de presión en zonas de apoyo, según tolerancia hemodinámica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Medidas específicas de prevención en pacientes que por necesidad quirúrgica o soporte vital deben estar en posición prono.</a:t>
                      </a:r>
                      <a:endParaRPr lang="es-C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6731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90965"/>
                  </a:ext>
                </a:extLst>
              </a:tr>
              <a:tr h="1557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es-CL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5.- Paciente en unidad de emergencia hospitalaria</a:t>
                      </a:r>
                      <a:endParaRPr lang="es-CL" sz="105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 recomienda (según orientación técnica):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Implementar programa de reposicionamiento.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SEMP adecuada al nivel de riesgo del paciente.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Protección de la piel de la humedad.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Retiro de dispositivos de inmovilización de columna y/o extremidades (férulas) tan pronto se confirme la ausencia de lesión.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Elevación de talón.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Uso de apósito preventivo en zonas de riesgo.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5" marR="66425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28128"/>
                  </a:ext>
                </a:extLst>
              </a:tr>
            </a:tbl>
          </a:graphicData>
        </a:graphic>
      </p:graphicFrame>
      <p:pic>
        <p:nvPicPr>
          <p:cNvPr id="5122" name="Picture 2" descr="Paciente crítico de coronavirus | Vector Gratis">
            <a:extLst>
              <a:ext uri="{FF2B5EF4-FFF2-40B4-BE49-F238E27FC236}">
                <a16:creationId xmlns:a16="http://schemas.microsoft.com/office/drawing/2014/main" id="{BF1B822B-5D22-9439-C327-51757CE5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4" y="1850528"/>
            <a:ext cx="1176616" cy="117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ciente urgencias Imágenes vectoriales de stock - Alamy">
            <a:extLst>
              <a:ext uri="{FF2B5EF4-FFF2-40B4-BE49-F238E27FC236}">
                <a16:creationId xmlns:a16="http://schemas.microsoft.com/office/drawing/2014/main" id="{EEB01549-C39F-7769-658A-5B94D3A16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12201" r="14776" b="17165"/>
          <a:stretch/>
        </p:blipFill>
        <p:spPr bwMode="auto">
          <a:xfrm>
            <a:off x="1128265" y="3587537"/>
            <a:ext cx="1014434" cy="108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C97C72-613B-6DCC-DA8F-380F67D87420}"/>
              </a:ext>
            </a:extLst>
          </p:cNvPr>
          <p:cNvSpPr/>
          <p:nvPr/>
        </p:nvSpPr>
        <p:spPr>
          <a:xfrm>
            <a:off x="507891" y="707548"/>
            <a:ext cx="3815066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preventivas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0671" y="807210"/>
            <a:ext cx="45719" cy="318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80430" y="1740539"/>
            <a:ext cx="4363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Modulo 4: </a:t>
            </a:r>
          </a:p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gobCL-Light"/>
              </a:rPr>
              <a:t>Funciones y responsabilidades de los funcionarios por estamento.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CD5D5C-4865-714E-AB84-57EA0CB79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4" y="2217593"/>
            <a:ext cx="2882900" cy="850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02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7018F4-A3BF-FEE4-C486-4C37D786119E}"/>
              </a:ext>
            </a:extLst>
          </p:cNvPr>
          <p:cNvSpPr/>
          <p:nvPr/>
        </p:nvSpPr>
        <p:spPr>
          <a:xfrm>
            <a:off x="699511" y="652359"/>
            <a:ext cx="1885685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Nutrición </a:t>
            </a:r>
            <a:endParaRPr lang="es-CL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F34AD1D-939C-BF63-3928-B7F666F7B364}"/>
              </a:ext>
            </a:extLst>
          </p:cNvPr>
          <p:cNvGrpSpPr/>
          <p:nvPr/>
        </p:nvGrpSpPr>
        <p:grpSpPr>
          <a:xfrm>
            <a:off x="289570" y="1117803"/>
            <a:ext cx="6823495" cy="3755748"/>
            <a:chOff x="-102401" y="1075816"/>
            <a:chExt cx="6823495" cy="3755748"/>
          </a:xfrm>
        </p:grpSpPr>
        <p:pic>
          <p:nvPicPr>
            <p:cNvPr id="15" name="Imagen 14" descr="Icono&#10;&#10;Descripción generada automáticamente">
              <a:extLst>
                <a:ext uri="{FF2B5EF4-FFF2-40B4-BE49-F238E27FC236}">
                  <a16:creationId xmlns:a16="http://schemas.microsoft.com/office/drawing/2014/main" id="{1C668165-9853-284E-A203-3245EACA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2401" y="1689430"/>
              <a:ext cx="4071880" cy="3142134"/>
            </a:xfrm>
            <a:prstGeom prst="rect">
              <a:avLst/>
            </a:prstGeom>
          </p:spPr>
        </p:pic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64BFD5C7-7D64-A0C4-3D6D-27FDF493E6C4}"/>
                </a:ext>
              </a:extLst>
            </p:cNvPr>
            <p:cNvSpPr/>
            <p:nvPr/>
          </p:nvSpPr>
          <p:spPr>
            <a:xfrm>
              <a:off x="2531046" y="1075816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Paciente hospitalizado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8B86CE9-33FC-9945-EA97-EFEB6CA47990}"/>
                </a:ext>
              </a:extLst>
            </p:cNvPr>
            <p:cNvSpPr/>
            <p:nvPr/>
          </p:nvSpPr>
          <p:spPr>
            <a:xfrm>
              <a:off x="5005341" y="1102750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Estado de estrés catabólico 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64E0D359-76D8-C7E0-9F08-35A27032CAAE}"/>
                </a:ext>
              </a:extLst>
            </p:cNvPr>
            <p:cNvSpPr/>
            <p:nvPr/>
          </p:nvSpPr>
          <p:spPr>
            <a:xfrm>
              <a:off x="5067106" y="1842657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Respuesta inflamatoria sistémica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4FF45673-6F56-C5C4-BD8B-4A51026DD56A}"/>
                </a:ext>
              </a:extLst>
            </p:cNvPr>
            <p:cNvSpPr/>
            <p:nvPr/>
          </p:nvSpPr>
          <p:spPr>
            <a:xfrm>
              <a:off x="5067106" y="2639062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Malnutrición asociada a enfermedad (MAE)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21C0E5F4-768C-76AD-C513-065DE8FA4348}"/>
                </a:ext>
              </a:extLst>
            </p:cNvPr>
            <p:cNvSpPr/>
            <p:nvPr/>
          </p:nvSpPr>
          <p:spPr>
            <a:xfrm>
              <a:off x="5065854" y="3379750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Cicatrización 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9334999A-7375-63EF-A4D9-5639EE4237D7}"/>
                </a:ext>
              </a:extLst>
            </p:cNvPr>
            <p:cNvSpPr/>
            <p:nvPr/>
          </p:nvSpPr>
          <p:spPr>
            <a:xfrm>
              <a:off x="2431872" y="2287877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Identificar pacientes con riesgo de malnutrición  </a:t>
              </a:r>
              <a:endParaRPr lang="es-C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01384B8F-3DDF-16AD-A745-1CB22C6193C3}"/>
                </a:ext>
              </a:extLst>
            </p:cNvPr>
            <p:cNvSpPr/>
            <p:nvPr/>
          </p:nvSpPr>
          <p:spPr>
            <a:xfrm>
              <a:off x="2451814" y="3978640"/>
              <a:ext cx="1653988" cy="38324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Lesiones por presión  </a:t>
              </a:r>
              <a:endParaRPr lang="es-C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DB30399-79C1-C97A-79F2-DB529E87E00C}"/>
                </a:ext>
              </a:extLst>
            </p:cNvPr>
            <p:cNvSpPr txBox="1"/>
            <p:nvPr/>
          </p:nvSpPr>
          <p:spPr>
            <a:xfrm>
              <a:off x="4221443" y="1109039"/>
              <a:ext cx="77938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Se encuentra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9F5A9D26-4E8E-07E1-EB37-A530609D85B1}"/>
                </a:ext>
              </a:extLst>
            </p:cNvPr>
            <p:cNvCxnSpPr/>
            <p:nvPr/>
          </p:nvCxnSpPr>
          <p:spPr>
            <a:xfrm>
              <a:off x="4315085" y="1305379"/>
              <a:ext cx="6162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EDE92F1-51AC-22ED-7FDA-E152FE379FA3}"/>
                </a:ext>
              </a:extLst>
            </p:cNvPr>
            <p:cNvCxnSpPr>
              <a:cxnSpLocks/>
            </p:cNvCxnSpPr>
            <p:nvPr/>
          </p:nvCxnSpPr>
          <p:spPr>
            <a:xfrm>
              <a:off x="5887376" y="1585526"/>
              <a:ext cx="0" cy="2127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3022CA8-5731-07C8-5724-DF2572FA178B}"/>
                </a:ext>
              </a:extLst>
            </p:cNvPr>
            <p:cNvSpPr txBox="1"/>
            <p:nvPr/>
          </p:nvSpPr>
          <p:spPr>
            <a:xfrm>
              <a:off x="5388051" y="1432801"/>
              <a:ext cx="102143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Observándose una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7E9751B-991F-A1B6-4991-E0700A21752D}"/>
                </a:ext>
              </a:extLst>
            </p:cNvPr>
            <p:cNvSpPr txBox="1"/>
            <p:nvPr/>
          </p:nvSpPr>
          <p:spPr>
            <a:xfrm>
              <a:off x="5559740" y="2187850"/>
              <a:ext cx="70724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Generando 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83766049-6D8E-AA2E-16F8-02DF1BB6EC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8583" y="2352191"/>
              <a:ext cx="0" cy="2229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BA2CF66-E9D9-63D5-4B8D-B59F59C12250}"/>
                </a:ext>
              </a:extLst>
            </p:cNvPr>
            <p:cNvSpPr txBox="1"/>
            <p:nvPr/>
          </p:nvSpPr>
          <p:spPr>
            <a:xfrm>
              <a:off x="5373791" y="2976350"/>
              <a:ext cx="10791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Impactando en la:  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A3A52EFA-B972-1A81-6BB4-51FDD92E6A31}"/>
                </a:ext>
              </a:extLst>
            </p:cNvPr>
            <p:cNvCxnSpPr>
              <a:cxnSpLocks/>
            </p:cNvCxnSpPr>
            <p:nvPr/>
          </p:nvCxnSpPr>
          <p:spPr>
            <a:xfrm>
              <a:off x="5884990" y="3149020"/>
              <a:ext cx="0" cy="2229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BA4627B-44AB-BCA0-675B-EA5667E595E6}"/>
                </a:ext>
              </a:extLst>
            </p:cNvPr>
            <p:cNvSpPr txBox="1"/>
            <p:nvPr/>
          </p:nvSpPr>
          <p:spPr>
            <a:xfrm>
              <a:off x="2849117" y="1599366"/>
              <a:ext cx="8130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Es importante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F1B49BB6-3F02-88C9-6F11-403A92F83D3D}"/>
                </a:ext>
              </a:extLst>
            </p:cNvPr>
            <p:cNvCxnSpPr>
              <a:cxnSpLocks/>
            </p:cNvCxnSpPr>
            <p:nvPr/>
          </p:nvCxnSpPr>
          <p:spPr>
            <a:xfrm>
              <a:off x="3255638" y="1837469"/>
              <a:ext cx="0" cy="3884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4D095DA-D676-2EB6-1F95-2896959D50C9}"/>
                </a:ext>
              </a:extLst>
            </p:cNvPr>
            <p:cNvSpPr txBox="1"/>
            <p:nvPr/>
          </p:nvSpPr>
          <p:spPr>
            <a:xfrm>
              <a:off x="2924384" y="2753998"/>
              <a:ext cx="70884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>
                  <a:latin typeface="Verdana" panose="020B0604030504040204" pitchFamily="34" charset="0"/>
                  <a:ea typeface="Verdana" panose="020B0604030504040204" pitchFamily="34" charset="0"/>
                </a:rPr>
                <a:t>Para evitar </a:t>
              </a:r>
              <a:endParaRPr lang="es-CL" sz="7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362048B8-5DE3-2604-695F-74533E8227FE}"/>
                </a:ext>
              </a:extLst>
            </p:cNvPr>
            <p:cNvCxnSpPr>
              <a:cxnSpLocks/>
            </p:cNvCxnSpPr>
            <p:nvPr/>
          </p:nvCxnSpPr>
          <p:spPr>
            <a:xfrm>
              <a:off x="3243835" y="3007845"/>
              <a:ext cx="0" cy="8089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: curvado 36">
              <a:extLst>
                <a:ext uri="{FF2B5EF4-FFF2-40B4-BE49-F238E27FC236}">
                  <a16:creationId xmlns:a16="http://schemas.microsoft.com/office/drawing/2014/main" id="{5891A2AB-442D-4F6D-95AE-F88BDDBBFE6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92149" y="2869966"/>
              <a:ext cx="1124615" cy="1092735"/>
            </a:xfrm>
            <a:prstGeom prst="curvedConnector3">
              <a:avLst>
                <a:gd name="adj1" fmla="val 50000"/>
              </a:avLst>
            </a:prstGeom>
            <a:ln w="6350">
              <a:prstDash val="dash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2432BEFD-8120-AAFD-5257-D40F2EF7A865}"/>
                </a:ext>
              </a:extLst>
            </p:cNvPr>
            <p:cNvCxnSpPr>
              <a:cxnSpLocks/>
            </p:cNvCxnSpPr>
            <p:nvPr/>
          </p:nvCxnSpPr>
          <p:spPr>
            <a:xfrm>
              <a:off x="3255638" y="1499663"/>
              <a:ext cx="0" cy="1264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: curvado 50">
              <a:extLst>
                <a:ext uri="{FF2B5EF4-FFF2-40B4-BE49-F238E27FC236}">
                  <a16:creationId xmlns:a16="http://schemas.microsoft.com/office/drawing/2014/main" id="{F92605AA-C39A-C491-2195-8E445E878C0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4085860" y="3571370"/>
              <a:ext cx="979994" cy="1"/>
            </a:xfrm>
            <a:prstGeom prst="curvedConnector3">
              <a:avLst/>
            </a:prstGeom>
            <a:ln w="9525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1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674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F6642AE3-B2CF-4338-473E-853DCA33D689}"/>
              </a:ext>
            </a:extLst>
          </p:cNvPr>
          <p:cNvSpPr/>
          <p:nvPr/>
        </p:nvSpPr>
        <p:spPr>
          <a:xfrm>
            <a:off x="699511" y="677801"/>
            <a:ext cx="1885685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nutricional  </a:t>
            </a:r>
            <a:endParaRPr lang="es-CL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67CC0B-D3C9-079E-40F1-2B1737A3B452}"/>
              </a:ext>
            </a:extLst>
          </p:cNvPr>
          <p:cNvSpPr txBox="1"/>
          <p:nvPr/>
        </p:nvSpPr>
        <p:spPr>
          <a:xfrm>
            <a:off x="645460" y="1062318"/>
            <a:ext cx="824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Todo paciente con lesión por presión debe ser evaluado por el profesional nutricionista el cual elaborará un plan nutricional individualizado con el propósito de definir las estrategias terapéuticas más adecuadas</a:t>
            </a:r>
            <a:endParaRPr lang="es-CL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44AF0C3-C968-42B2-8128-19E827D6E2A3}"/>
              </a:ext>
            </a:extLst>
          </p:cNvPr>
          <p:cNvGrpSpPr/>
          <p:nvPr/>
        </p:nvGrpSpPr>
        <p:grpSpPr>
          <a:xfrm>
            <a:off x="1190330" y="1856187"/>
            <a:ext cx="6606514" cy="2609512"/>
            <a:chOff x="437294" y="1820020"/>
            <a:chExt cx="6606514" cy="2609512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540468F6-6943-5383-5D66-DD21A0A21567}"/>
                </a:ext>
              </a:extLst>
            </p:cNvPr>
            <p:cNvSpPr/>
            <p:nvPr/>
          </p:nvSpPr>
          <p:spPr>
            <a:xfrm>
              <a:off x="536517" y="1848322"/>
              <a:ext cx="416859" cy="327287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s-C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C110D43-B4FC-C808-2CFA-DD393827C074}"/>
                </a:ext>
              </a:extLst>
            </p:cNvPr>
            <p:cNvSpPr/>
            <p:nvPr/>
          </p:nvSpPr>
          <p:spPr>
            <a:xfrm>
              <a:off x="491084" y="2690252"/>
              <a:ext cx="416859" cy="327287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s-C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01099263-98A0-619B-A5A3-81B1740A80F6}"/>
                </a:ext>
              </a:extLst>
            </p:cNvPr>
            <p:cNvSpPr/>
            <p:nvPr/>
          </p:nvSpPr>
          <p:spPr>
            <a:xfrm>
              <a:off x="437294" y="3353786"/>
              <a:ext cx="416859" cy="327287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s-C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8927035-4D11-3DD2-2AC4-6897342AAEB5}"/>
                </a:ext>
              </a:extLst>
            </p:cNvPr>
            <p:cNvSpPr/>
            <p:nvPr/>
          </p:nvSpPr>
          <p:spPr>
            <a:xfrm>
              <a:off x="473197" y="4012874"/>
              <a:ext cx="416859" cy="327287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s-C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BE6B83CD-B5A0-3563-5293-FAEA6F428799}"/>
                </a:ext>
              </a:extLst>
            </p:cNvPr>
            <p:cNvSpPr/>
            <p:nvPr/>
          </p:nvSpPr>
          <p:spPr>
            <a:xfrm>
              <a:off x="973285" y="1820020"/>
              <a:ext cx="2124635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Valoración del estado nutricional: tamizaje y/o evaluación </a:t>
              </a:r>
              <a:endParaRPr lang="es-CL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13E2E8F-1183-4FAA-94E4-A9D55237145D}"/>
                </a:ext>
              </a:extLst>
            </p:cNvPr>
            <p:cNvSpPr/>
            <p:nvPr/>
          </p:nvSpPr>
          <p:spPr>
            <a:xfrm>
              <a:off x="973284" y="3301631"/>
              <a:ext cx="2124635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Intervención nutricional </a:t>
              </a:r>
              <a:endParaRPr lang="es-CL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D3E4D34D-0FB7-43B2-A9CA-1303A826783F}"/>
                </a:ext>
              </a:extLst>
            </p:cNvPr>
            <p:cNvSpPr/>
            <p:nvPr/>
          </p:nvSpPr>
          <p:spPr>
            <a:xfrm>
              <a:off x="973283" y="2654053"/>
              <a:ext cx="2124635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Diagnóstico nutricional </a:t>
              </a:r>
              <a:endParaRPr lang="es-CL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638E3F5-CD11-3FB6-466E-A2904BCBE34D}"/>
                </a:ext>
              </a:extLst>
            </p:cNvPr>
            <p:cNvSpPr/>
            <p:nvPr/>
          </p:nvSpPr>
          <p:spPr>
            <a:xfrm>
              <a:off x="980808" y="4012874"/>
              <a:ext cx="2124635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Monitoreo y reevaluación </a:t>
              </a:r>
              <a:endParaRPr lang="es-CL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54698D63-0F28-E2B1-93BE-67AA3219909C}"/>
                </a:ext>
              </a:extLst>
            </p:cNvPr>
            <p:cNvSpPr/>
            <p:nvPr/>
          </p:nvSpPr>
          <p:spPr>
            <a:xfrm>
              <a:off x="3516406" y="1897179"/>
              <a:ext cx="504264" cy="283376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9ADF7D3F-820E-9014-B91E-794CAEBC91AF}"/>
                </a:ext>
              </a:extLst>
            </p:cNvPr>
            <p:cNvSpPr/>
            <p:nvPr/>
          </p:nvSpPr>
          <p:spPr>
            <a:xfrm>
              <a:off x="3516406" y="2725178"/>
              <a:ext cx="504264" cy="283376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265242A3-562F-DC53-085C-7776F3F79F5A}"/>
                </a:ext>
              </a:extLst>
            </p:cNvPr>
            <p:cNvSpPr/>
            <p:nvPr/>
          </p:nvSpPr>
          <p:spPr>
            <a:xfrm>
              <a:off x="3516406" y="3389854"/>
              <a:ext cx="504264" cy="283376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DAE8D0FF-9FA4-93E8-A064-5F99CF7CF495}"/>
                </a:ext>
              </a:extLst>
            </p:cNvPr>
            <p:cNvSpPr/>
            <p:nvPr/>
          </p:nvSpPr>
          <p:spPr>
            <a:xfrm>
              <a:off x="3489480" y="4087789"/>
              <a:ext cx="504264" cy="283376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2457D9DD-796B-18C6-37C0-7F523F75CB5E}"/>
                </a:ext>
              </a:extLst>
            </p:cNvPr>
            <p:cNvSpPr/>
            <p:nvPr/>
          </p:nvSpPr>
          <p:spPr>
            <a:xfrm>
              <a:off x="4258850" y="1848322"/>
              <a:ext cx="2784958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Recoger, verificar  e interpretar información dentro de las primeras 24 a 48 </a:t>
              </a:r>
              <a:r>
                <a:rPr lang="es-MX" sz="10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hrs</a:t>
              </a:r>
              <a:r>
                <a:rPr lang="es-MX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  <a:endParaRPr lang="es-C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46D85AC-688B-CC63-BA95-7E6224DAD009}"/>
                </a:ext>
              </a:extLst>
            </p:cNvPr>
            <p:cNvSpPr/>
            <p:nvPr/>
          </p:nvSpPr>
          <p:spPr>
            <a:xfrm>
              <a:off x="4258850" y="2671543"/>
              <a:ext cx="2784958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identifica y define el problema nutricional </a:t>
              </a:r>
              <a:endParaRPr lang="es-CL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BAB103D-7612-3ACF-C7AC-4A7DF05FF4DF}"/>
                </a:ext>
              </a:extLst>
            </p:cNvPr>
            <p:cNvSpPr/>
            <p:nvPr/>
          </p:nvSpPr>
          <p:spPr>
            <a:xfrm>
              <a:off x="4258850" y="3390305"/>
              <a:ext cx="2784958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Abordaje integral del problema y diagnóstico nutricional.</a:t>
              </a:r>
              <a:endParaRPr lang="es-CL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C72D59B7-F81F-7115-3724-12515188A0BC}"/>
                </a:ext>
              </a:extLst>
            </p:cNvPr>
            <p:cNvSpPr/>
            <p:nvPr/>
          </p:nvSpPr>
          <p:spPr>
            <a:xfrm>
              <a:off x="4238338" y="4029422"/>
              <a:ext cx="2784958" cy="40011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En esta etapa evolución del paciente y cumplimiento de la intervención nutricional. </a:t>
              </a:r>
              <a:endParaRPr lang="es-C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12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35965" y="197766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gobCL"/>
              </a:rPr>
              <a:t>LESIONES POR PRESION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9542A5-C44D-884C-8B4F-83A2B73E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DF1117-D22A-9D46-AE6E-534977D1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F4A9210B-6F30-C34D-9CE8-516B31237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74A62E-280E-7A2D-973C-572C1A2E8170}"/>
              </a:ext>
            </a:extLst>
          </p:cNvPr>
          <p:cNvSpPr/>
          <p:nvPr/>
        </p:nvSpPr>
        <p:spPr>
          <a:xfrm>
            <a:off x="588847" y="826994"/>
            <a:ext cx="1620370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Epidemiología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86DF51-D3F3-A2F8-148C-91BD8D976ECC}"/>
              </a:ext>
            </a:extLst>
          </p:cNvPr>
          <p:cNvSpPr txBox="1"/>
          <p:nvPr/>
        </p:nvSpPr>
        <p:spPr>
          <a:xfrm>
            <a:off x="1005567" y="1453438"/>
            <a:ext cx="6941645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Literatura nacional es escasa.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Uno de los más relevantes indica que en los </a:t>
            </a:r>
            <a:r>
              <a:rPr lang="es-C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centros hospitalarios mundiales las LPP llegan hasta un </a:t>
            </a:r>
            <a:r>
              <a:rPr lang="es-C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73,5% </a:t>
            </a:r>
            <a:r>
              <a:rPr lang="es-C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 variaciones que dependen del lugar geográfico y características clínicas observadas</a:t>
            </a:r>
            <a:r>
              <a:rPr lang="es-CL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ientras que, en una revisión sistemática chilena, se reportó una prevalencia con porcentajes entre </a:t>
            </a:r>
            <a:r>
              <a:rPr lang="es-CL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6,2% a 38,1% </a:t>
            </a:r>
            <a:r>
              <a:rPr lang="es-C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recurrencia, dependiendo del establecimiento y unidad de cuidados. </a:t>
            </a:r>
            <a:r>
              <a:rPr lang="es-MX" sz="7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(Tomas </a:t>
            </a:r>
            <a:r>
              <a:rPr lang="es-MX" sz="7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Gonzalez</a:t>
            </a:r>
            <a:r>
              <a:rPr lang="es-MX" sz="7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2023)</a:t>
            </a:r>
            <a:endParaRPr lang="es-MX" sz="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</a:t>
            </a:r>
            <a:r>
              <a:rPr lang="es-CL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los datos entregados por el departamento de calidad y seguridad del paciente</a:t>
            </a:r>
            <a:r>
              <a:rPr lang="es-C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Hospital de Ovalle del 2023, las LPP representaron el </a:t>
            </a:r>
            <a:r>
              <a:rPr lang="es-CL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es-C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eventos anuales registrados, siendo representados por un total de 109 notificaciones ante los 437 eventos adversos ingresados.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40848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01" y="1689430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7018F4-A3BF-FEE4-C486-4C37D786119E}"/>
              </a:ext>
            </a:extLst>
          </p:cNvPr>
          <p:cNvSpPr/>
          <p:nvPr/>
        </p:nvSpPr>
        <p:spPr>
          <a:xfrm>
            <a:off x="699511" y="652359"/>
            <a:ext cx="1885685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Kinesiología  </a:t>
            </a:r>
            <a:endParaRPr lang="es-CL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1BDE6F-AFA0-7CE1-7BEB-E96D509D0BB0}"/>
              </a:ext>
            </a:extLst>
          </p:cNvPr>
          <p:cNvSpPr/>
          <p:nvPr/>
        </p:nvSpPr>
        <p:spPr>
          <a:xfrm>
            <a:off x="840441" y="1080595"/>
            <a:ext cx="7725335" cy="492061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1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inmovilidad, producto de la internación, constituye una causal para que se generen LPP, por la disminución de la capacidad funcional  en los sistemas musculo esqueléticos y cardiovascular.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775A98-D594-75AE-E48D-2486BFFAD994}"/>
              </a:ext>
            </a:extLst>
          </p:cNvPr>
          <p:cNvSpPr txBox="1"/>
          <p:nvPr/>
        </p:nvSpPr>
        <p:spPr>
          <a:xfrm>
            <a:off x="840441" y="1608476"/>
            <a:ext cx="1982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Por lo tanto, es importante: </a:t>
            </a:r>
            <a:endParaRPr lang="es-CL" sz="1200" b="1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8443041-464E-A93B-E551-42DA440C547A}"/>
              </a:ext>
            </a:extLst>
          </p:cNvPr>
          <p:cNvSpPr/>
          <p:nvPr/>
        </p:nvSpPr>
        <p:spPr>
          <a:xfrm>
            <a:off x="1301530" y="2020075"/>
            <a:ext cx="2124635" cy="40011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Movilización temprana </a:t>
            </a:r>
            <a:endParaRPr lang="es-CL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6BED6FCF-F4A7-3176-9B2E-DC2A1079E90F}"/>
              </a:ext>
            </a:extLst>
          </p:cNvPr>
          <p:cNvSpPr/>
          <p:nvPr/>
        </p:nvSpPr>
        <p:spPr>
          <a:xfrm>
            <a:off x="4998438" y="2020075"/>
            <a:ext cx="2784958" cy="40011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Estimular la movilidad pasiva o activa del paciente</a:t>
            </a:r>
            <a:endParaRPr lang="es-CL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0A13F48-ADEB-F1D9-EA21-C10E12ADF79C}"/>
              </a:ext>
            </a:extLst>
          </p:cNvPr>
          <p:cNvSpPr/>
          <p:nvPr/>
        </p:nvSpPr>
        <p:spPr>
          <a:xfrm>
            <a:off x="1297006" y="2578290"/>
            <a:ext cx="2124635" cy="40011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Atención Kinesiológica  </a:t>
            </a:r>
            <a:endParaRPr lang="es-CL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D74ACA4-7A36-1AFE-45DF-C6B5442B2136}"/>
              </a:ext>
            </a:extLst>
          </p:cNvPr>
          <p:cNvSpPr/>
          <p:nvPr/>
        </p:nvSpPr>
        <p:spPr>
          <a:xfrm>
            <a:off x="4998438" y="2578290"/>
            <a:ext cx="2784958" cy="40011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Valorar y observar estado de la piel, zonas vulnerables y sitios de apoyo. </a:t>
            </a:r>
            <a:endParaRPr lang="es-CL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975785ED-DA92-5A52-CD62-6899F8CD4404}"/>
              </a:ext>
            </a:extLst>
          </p:cNvPr>
          <p:cNvSpPr/>
          <p:nvPr/>
        </p:nvSpPr>
        <p:spPr>
          <a:xfrm>
            <a:off x="3950860" y="2104644"/>
            <a:ext cx="504264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5AB1DB0-F9FA-4B17-37D5-A761FDB61730}"/>
              </a:ext>
            </a:extLst>
          </p:cNvPr>
          <p:cNvSpPr/>
          <p:nvPr/>
        </p:nvSpPr>
        <p:spPr>
          <a:xfrm>
            <a:off x="4000499" y="2701638"/>
            <a:ext cx="504264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40A2876-DB6A-4689-B968-C4BE77D2808A}"/>
              </a:ext>
            </a:extLst>
          </p:cNvPr>
          <p:cNvSpPr/>
          <p:nvPr/>
        </p:nvSpPr>
        <p:spPr>
          <a:xfrm>
            <a:off x="776571" y="3570845"/>
            <a:ext cx="7725335" cy="492061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9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L" sz="9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 sobre las lesiones por presión, así como del abordaje terapéutico para su prevención y tratamiento,  constituyen una de las causas que con frecuencia frenan o entorpecen la ejecución de un programa de rehabilitación. </a:t>
            </a:r>
            <a:endParaRPr lang="es-CL" sz="500" dirty="0"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15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01" y="1689430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7018F4-A3BF-FEE4-C486-4C37D786119E}"/>
              </a:ext>
            </a:extLst>
          </p:cNvPr>
          <p:cNvSpPr/>
          <p:nvPr/>
        </p:nvSpPr>
        <p:spPr>
          <a:xfrm>
            <a:off x="699511" y="706612"/>
            <a:ext cx="1885685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Terapia postural  </a:t>
            </a:r>
            <a:endParaRPr lang="es-CL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910206-3A80-CBA8-C356-4DAEE3B817E8}"/>
              </a:ext>
            </a:extLst>
          </p:cNvPr>
          <p:cNvSpPr/>
          <p:nvPr/>
        </p:nvSpPr>
        <p:spPr>
          <a:xfrm>
            <a:off x="860458" y="1173707"/>
            <a:ext cx="3363524" cy="3606595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Decúbito supino (primera posición).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Extremidades superiores en extensión articular y supinación, dedos de la mano separados y flexionados ligeramente, y pulgar en posición media.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Caderas en extensión y rodillas en ligera flexión con rollo elástico como soporte, alineado con el eje corporal para evitar rotación de cadera y el </a:t>
            </a:r>
            <a:r>
              <a:rPr lang="es-CL" sz="10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equinismo</a:t>
            </a: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pie (segunda posición).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Abducción de hombro, flexión de codo en 90° y pronación del antebrazo. En ambas posiciones se colocará almohadilla bajo el hombro afecto para evitar la retropulsión.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Flexión de cadera y rodilla.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93E0430-E151-4A64-CF62-CE31495F2ECA}"/>
              </a:ext>
            </a:extLst>
          </p:cNvPr>
          <p:cNvSpPr/>
          <p:nvPr/>
        </p:nvSpPr>
        <p:spPr>
          <a:xfrm>
            <a:off x="4715302" y="1173706"/>
            <a:ext cx="3773606" cy="3657857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Decúbito lateral: 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Lado sano</a:t>
            </a: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Decúbito lateral total, no intermedio.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Hombro afectado extendido, brazo hacia adelante sobre una almohada.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Pierna superior adelantada sobre una almohada (el pie debe estar completamente apoyado en la almohada y no colgar en inversión).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Lado afectado</a:t>
            </a: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Hombro inferior extendido y antebrazo en supinación.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Pierna inferior extendida en la cadera y con ligera flexión de rodilla. Pierna superior adelantada sobre una almohada. Decúbito prono.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tórax debe quedar libre para respirar con comodidad.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utiliza en la prevención y tratamiento de las úlceras sacro coxígeas y trocantéricas.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Contraindicada en pacientes con lesiones torácicas, cardiacas y con trastornos de la respiración.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Sedestación en silla de ruedas: elevaciones entre 15 y 30 min cada una hora</a:t>
            </a:r>
            <a:endParaRPr lang="es-CL" sz="8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CL" sz="700" dirty="0"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21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9" y="1938209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FBB2B9-93CB-9AEF-A7A4-9C886528E198}"/>
              </a:ext>
            </a:extLst>
          </p:cNvPr>
          <p:cNvSpPr txBox="1"/>
          <p:nvPr/>
        </p:nvSpPr>
        <p:spPr>
          <a:xfrm>
            <a:off x="2050472" y="3628466"/>
            <a:ext cx="4622426" cy="21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6E0F2EC-15F0-4390-7D09-C736BD034FC0}"/>
              </a:ext>
            </a:extLst>
          </p:cNvPr>
          <p:cNvSpPr/>
          <p:nvPr/>
        </p:nvSpPr>
        <p:spPr>
          <a:xfrm>
            <a:off x="3731556" y="2151864"/>
            <a:ext cx="1535025" cy="961668"/>
          </a:xfrm>
          <a:prstGeom prst="ellipse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Consecuencias de la inmovilización 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46FDBBC-19DB-B6E8-6CCF-B59D4C1D1B3C}"/>
              </a:ext>
            </a:extLst>
          </p:cNvPr>
          <p:cNvSpPr/>
          <p:nvPr/>
        </p:nvSpPr>
        <p:spPr>
          <a:xfrm>
            <a:off x="1569003" y="2199766"/>
            <a:ext cx="1535025" cy="961668"/>
          </a:xfrm>
          <a:prstGeom prst="ellipse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Riesgo de fracturas 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9C46A74-C504-B1C0-1387-2BCF7102C92B}"/>
              </a:ext>
            </a:extLst>
          </p:cNvPr>
          <p:cNvSpPr/>
          <p:nvPr/>
        </p:nvSpPr>
        <p:spPr>
          <a:xfrm>
            <a:off x="3749666" y="627567"/>
            <a:ext cx="1535025" cy="961668"/>
          </a:xfrm>
          <a:prstGeom prst="ellipse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Disminución fuerza muscular 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62175AC-C34D-D383-2908-DDE4B7D2C74B}"/>
              </a:ext>
            </a:extLst>
          </p:cNvPr>
          <p:cNvSpPr/>
          <p:nvPr/>
        </p:nvSpPr>
        <p:spPr>
          <a:xfrm>
            <a:off x="5977398" y="2090916"/>
            <a:ext cx="1535025" cy="961668"/>
          </a:xfrm>
          <a:prstGeom prst="ellipse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Perdida del 1% densidad ósea 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3C907E7-FFEB-F7D4-FF81-D2301C8740CF}"/>
              </a:ext>
            </a:extLst>
          </p:cNvPr>
          <p:cNvSpPr/>
          <p:nvPr/>
        </p:nvSpPr>
        <p:spPr>
          <a:xfrm>
            <a:off x="3775660" y="3689414"/>
            <a:ext cx="1535025" cy="961668"/>
          </a:xfrm>
          <a:prstGeom prst="ellipse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Riesgo de trombosis y embolias 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E19DAF3-8D25-6AF6-CC58-CD66DF48B186}"/>
              </a:ext>
            </a:extLst>
          </p:cNvPr>
          <p:cNvSpPr/>
          <p:nvPr/>
        </p:nvSpPr>
        <p:spPr>
          <a:xfrm rot="16200000">
            <a:off x="4341598" y="1705014"/>
            <a:ext cx="351160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BCEFF44-B28F-6198-84E1-51222D7C3B51}"/>
              </a:ext>
            </a:extLst>
          </p:cNvPr>
          <p:cNvSpPr/>
          <p:nvPr/>
        </p:nvSpPr>
        <p:spPr>
          <a:xfrm>
            <a:off x="5430395" y="2475340"/>
            <a:ext cx="420975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B1578541-0F8C-FE0F-862A-9DDB1DA304D5}"/>
              </a:ext>
            </a:extLst>
          </p:cNvPr>
          <p:cNvSpPr/>
          <p:nvPr/>
        </p:nvSpPr>
        <p:spPr>
          <a:xfrm rot="10800000">
            <a:off x="3184553" y="2486051"/>
            <a:ext cx="420975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89C25D19-57BE-068D-2AAB-8F04EFEE46F7}"/>
              </a:ext>
            </a:extLst>
          </p:cNvPr>
          <p:cNvSpPr/>
          <p:nvPr/>
        </p:nvSpPr>
        <p:spPr>
          <a:xfrm rot="5400000">
            <a:off x="4332686" y="3276291"/>
            <a:ext cx="420975" cy="28337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6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9" y="1938209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FBB2B9-93CB-9AEF-A7A4-9C886528E198}"/>
              </a:ext>
            </a:extLst>
          </p:cNvPr>
          <p:cNvSpPr txBox="1"/>
          <p:nvPr/>
        </p:nvSpPr>
        <p:spPr>
          <a:xfrm>
            <a:off x="2050472" y="3628466"/>
            <a:ext cx="4622426" cy="21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s-CL" sz="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789511-3A19-F0FB-7850-D8A4F533A10F}"/>
              </a:ext>
            </a:extLst>
          </p:cNvPr>
          <p:cNvSpPr/>
          <p:nvPr/>
        </p:nvSpPr>
        <p:spPr>
          <a:xfrm>
            <a:off x="881046" y="678987"/>
            <a:ext cx="1885685" cy="253916"/>
          </a:xfrm>
          <a:prstGeom prst="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Profesional médico </a:t>
            </a:r>
            <a:endParaRPr lang="es-CL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38059E5-3EAF-BEEF-EFE4-DDEC090DA909}"/>
              </a:ext>
            </a:extLst>
          </p:cNvPr>
          <p:cNvSpPr/>
          <p:nvPr/>
        </p:nvSpPr>
        <p:spPr>
          <a:xfrm>
            <a:off x="803725" y="1328471"/>
            <a:ext cx="5808615" cy="672353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diagnóstico y la consignación medica en la ficha clínica, es una estrategia fundamental para visibilizar la importancia de las lesiones por presión en pacientes hospitalizados. Debe quedar consignado como diagnóstic</a:t>
            </a:r>
            <a:r>
              <a:rPr lang="es-CL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o. </a:t>
            </a:r>
            <a:endParaRPr lang="es-CL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99E7A91-6A37-E001-D693-4C024768588C}"/>
              </a:ext>
            </a:extLst>
          </p:cNvPr>
          <p:cNvSpPr/>
          <p:nvPr/>
        </p:nvSpPr>
        <p:spPr>
          <a:xfrm>
            <a:off x="729766" y="2896721"/>
            <a:ext cx="7872989" cy="1463490"/>
          </a:xfrm>
          <a:prstGeom prst="roundRect">
            <a:avLst/>
          </a:prstGeom>
          <a:solidFill>
            <a:srgbClr val="F8BD09"/>
          </a:solidFill>
          <a:ln>
            <a:solidFill>
              <a:srgbClr val="F8BD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1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 cuanto al manejo terapéutico multidisciplinario, se debe registrar en ficha clínica si paciente tiene alguna contraindicación para la aplicación de medidas de prevención, por ej.: contraindicación para cambios de posición. Además de complementar con indicación de evaluación nutricional y terapia de kinemotora, principalmente en paciente con observación de moderado y alto riesgo de lesión por presión (LPP).</a:t>
            </a:r>
          </a:p>
        </p:txBody>
      </p:sp>
      <p:pic>
        <p:nvPicPr>
          <p:cNvPr id="1026" name="Picture 2" descr="Doctor - Iconos gratis de personas">
            <a:extLst>
              <a:ext uri="{FF2B5EF4-FFF2-40B4-BE49-F238E27FC236}">
                <a16:creationId xmlns:a16="http://schemas.microsoft.com/office/drawing/2014/main" id="{B3D919DC-7A19-C5ED-072D-0E54BE00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77" y="976563"/>
            <a:ext cx="1923291" cy="19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37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35965" y="197766"/>
            <a:ext cx="2393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gobCL"/>
              </a:rPr>
              <a:t>MODULO 1: CONTEXTUALIZACION LPP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9542A5-C44D-884C-8B4F-83A2B73E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DF1117-D22A-9D46-AE6E-534977D1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F4A9210B-6F30-C34D-9CE8-516B31237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30ADC9A9-F1DA-C0A3-F8DA-8DEA7400EBF8}"/>
              </a:ext>
            </a:extLst>
          </p:cNvPr>
          <p:cNvGrpSpPr/>
          <p:nvPr/>
        </p:nvGrpSpPr>
        <p:grpSpPr>
          <a:xfrm>
            <a:off x="1399032" y="819216"/>
            <a:ext cx="5790438" cy="2772183"/>
            <a:chOff x="1611784" y="879232"/>
            <a:chExt cx="5790438" cy="2772183"/>
          </a:xfrm>
        </p:grpSpPr>
        <p:sp>
          <p:nvSpPr>
            <p:cNvPr id="3" name="Diagrama de flujo: terminador 2">
              <a:extLst>
                <a:ext uri="{FF2B5EF4-FFF2-40B4-BE49-F238E27FC236}">
                  <a16:creationId xmlns:a16="http://schemas.microsoft.com/office/drawing/2014/main" id="{45B3A394-BB4D-9FDA-F6C5-1AFE9DDCA3F0}"/>
                </a:ext>
              </a:extLst>
            </p:cNvPr>
            <p:cNvSpPr/>
            <p:nvPr/>
          </p:nvSpPr>
          <p:spPr>
            <a:xfrm>
              <a:off x="1611784" y="2665788"/>
              <a:ext cx="1204801" cy="558053"/>
            </a:xfrm>
            <a:prstGeom prst="flowChartTerminator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Calidad de la atención</a:t>
              </a:r>
              <a:endParaRPr lang="es-CL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Diagrama de flujo: terminador 4">
              <a:extLst>
                <a:ext uri="{FF2B5EF4-FFF2-40B4-BE49-F238E27FC236}">
                  <a16:creationId xmlns:a16="http://schemas.microsoft.com/office/drawing/2014/main" id="{3A149ABA-1C7F-AD3B-11D9-13AC4118447E}"/>
                </a:ext>
              </a:extLst>
            </p:cNvPr>
            <p:cNvSpPr/>
            <p:nvPr/>
          </p:nvSpPr>
          <p:spPr>
            <a:xfrm>
              <a:off x="3827624" y="879232"/>
              <a:ext cx="1284194" cy="531159"/>
            </a:xfrm>
            <a:prstGeom prst="flowChartTerminator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Lesiones por presión </a:t>
              </a:r>
              <a:endParaRPr lang="es-CL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Diagrama de flujo: terminador 5">
              <a:extLst>
                <a:ext uri="{FF2B5EF4-FFF2-40B4-BE49-F238E27FC236}">
                  <a16:creationId xmlns:a16="http://schemas.microsoft.com/office/drawing/2014/main" id="{277D6848-4F3B-439B-4BF8-62F79AC02EC8}"/>
                </a:ext>
              </a:extLst>
            </p:cNvPr>
            <p:cNvSpPr/>
            <p:nvPr/>
          </p:nvSpPr>
          <p:spPr>
            <a:xfrm>
              <a:off x="3867321" y="3093362"/>
              <a:ext cx="1204801" cy="558053"/>
            </a:xfrm>
            <a:prstGeom prst="flowChartTerminator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Gestión hospitalaria </a:t>
              </a:r>
              <a:endParaRPr lang="es-CL" sz="105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Diagrama de flujo: terminador 6">
              <a:extLst>
                <a:ext uri="{FF2B5EF4-FFF2-40B4-BE49-F238E27FC236}">
                  <a16:creationId xmlns:a16="http://schemas.microsoft.com/office/drawing/2014/main" id="{522349B5-D92A-25F1-A5F7-3DA042CF337C}"/>
                </a:ext>
              </a:extLst>
            </p:cNvPr>
            <p:cNvSpPr/>
            <p:nvPr/>
          </p:nvSpPr>
          <p:spPr>
            <a:xfrm>
              <a:off x="6197421" y="2604105"/>
              <a:ext cx="1204801" cy="558053"/>
            </a:xfrm>
            <a:prstGeom prst="flowChartTerminator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Calidad de vida </a:t>
              </a:r>
              <a:endParaRPr lang="es-CL" sz="105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C806B62-4774-F6C0-2D94-27D9F50128FD}"/>
                </a:ext>
              </a:extLst>
            </p:cNvPr>
            <p:cNvSpPr txBox="1"/>
            <p:nvPr/>
          </p:nvSpPr>
          <p:spPr>
            <a:xfrm>
              <a:off x="3672419" y="1640440"/>
              <a:ext cx="1594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/>
                <a:t>IMPACTAN</a:t>
              </a:r>
              <a:r>
                <a:rPr lang="es-MX" dirty="0"/>
                <a:t> </a:t>
              </a:r>
              <a:endParaRPr lang="es-CL" dirty="0"/>
            </a:p>
          </p:txBody>
        </p:sp>
        <p:sp>
          <p:nvSpPr>
            <p:cNvPr id="13" name="Flecha: hacia abajo 12">
              <a:extLst>
                <a:ext uri="{FF2B5EF4-FFF2-40B4-BE49-F238E27FC236}">
                  <a16:creationId xmlns:a16="http://schemas.microsoft.com/office/drawing/2014/main" id="{E005E2C7-1599-48FF-C71C-E899D5EF728D}"/>
                </a:ext>
              </a:extLst>
            </p:cNvPr>
            <p:cNvSpPr/>
            <p:nvPr/>
          </p:nvSpPr>
          <p:spPr>
            <a:xfrm rot="3472649">
              <a:off x="2765904" y="2197465"/>
              <a:ext cx="370368" cy="267603"/>
            </a:xfrm>
            <a:prstGeom prst="down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4" name="Flecha: hacia abajo 13">
              <a:extLst>
                <a:ext uri="{FF2B5EF4-FFF2-40B4-BE49-F238E27FC236}">
                  <a16:creationId xmlns:a16="http://schemas.microsoft.com/office/drawing/2014/main" id="{0CB80C9B-B47E-B38F-5EDF-DFC659AD17B0}"/>
                </a:ext>
              </a:extLst>
            </p:cNvPr>
            <p:cNvSpPr/>
            <p:nvPr/>
          </p:nvSpPr>
          <p:spPr>
            <a:xfrm>
              <a:off x="4329159" y="2470304"/>
              <a:ext cx="370368" cy="267603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5" name="Flecha: hacia abajo 14">
              <a:extLst>
                <a:ext uri="{FF2B5EF4-FFF2-40B4-BE49-F238E27FC236}">
                  <a16:creationId xmlns:a16="http://schemas.microsoft.com/office/drawing/2014/main" id="{AB2DFF9A-A098-A83C-32E8-3068C6E14A2E}"/>
                </a:ext>
              </a:extLst>
            </p:cNvPr>
            <p:cNvSpPr/>
            <p:nvPr/>
          </p:nvSpPr>
          <p:spPr>
            <a:xfrm rot="18631400">
              <a:off x="5873714" y="2242598"/>
              <a:ext cx="370368" cy="267603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C1C911-BA1B-82D3-7953-7B0B50AFE7FF}"/>
              </a:ext>
            </a:extLst>
          </p:cNvPr>
          <p:cNvSpPr/>
          <p:nvPr/>
        </p:nvSpPr>
        <p:spPr>
          <a:xfrm>
            <a:off x="1182594" y="4009654"/>
            <a:ext cx="6566063" cy="642172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Las LPP son de aparición rápida y de recuperación lenta y compleja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7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073551F-0952-584D-9277-9FCB882840A9}"/>
              </a:ext>
            </a:extLst>
          </p:cNvPr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8BD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5074" y="2143125"/>
            <a:ext cx="2613851" cy="85725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gobCL-Light"/>
                <a:cs typeface="gobCL-Light"/>
              </a:rPr>
              <a:t>¡GRACIAS!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B25F90-205C-AA4F-88B9-647DE45E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78" y="2889352"/>
            <a:ext cx="923511" cy="2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3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244B46-1379-37E4-6C50-731F815AF342}"/>
              </a:ext>
            </a:extLst>
          </p:cNvPr>
          <p:cNvSpPr/>
          <p:nvPr/>
        </p:nvSpPr>
        <p:spPr>
          <a:xfrm>
            <a:off x="588846" y="826994"/>
            <a:ext cx="1925753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Definición de LPP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C837D7-D392-44EF-B4C6-BB46F780C836}"/>
              </a:ext>
            </a:extLst>
          </p:cNvPr>
          <p:cNvSpPr txBox="1"/>
          <p:nvPr/>
        </p:nvSpPr>
        <p:spPr>
          <a:xfrm>
            <a:off x="1479714" y="1567329"/>
            <a:ext cx="63128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Daño localizado en la piel y/o en el tejido subyacente, habitualmente sobre una prominencia ósea o derivado de un dispositivo médico o de otro tipo, que se puede presentar como piel intacta o como una úlcera abierta y puede ser dolorosa. La lesión ocurre como resultado de una presión intensa y/o prolongada en combinación con las fuerzas de cizalla. La tolerancia de los tejidos blandos para la presión y la cizalla también puede verse afectada por el microclima, la nutrición, la perfusión, las comorbilidades y el estado del tejido blando 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54420B-A4A0-DB7E-AEF1-2DF1D8BCBE3C}"/>
              </a:ext>
            </a:extLst>
          </p:cNvPr>
          <p:cNvSpPr txBox="1"/>
          <p:nvPr/>
        </p:nvSpPr>
        <p:spPr>
          <a:xfrm>
            <a:off x="4796457" y="4382047"/>
            <a:ext cx="3704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Orientación  técnica sobre prevención de lesiones por presión 2023 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6" y="1980961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570107" y="629796"/>
            <a:ext cx="275974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Fisiopatología LPP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BE0A1A5-9EE4-B072-4563-077D991D5938}"/>
              </a:ext>
            </a:extLst>
          </p:cNvPr>
          <p:cNvSpPr/>
          <p:nvPr/>
        </p:nvSpPr>
        <p:spPr>
          <a:xfrm>
            <a:off x="163773" y="957030"/>
            <a:ext cx="8918812" cy="409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9C55EF1-D67E-4E4A-989F-65E09FB79D34}"/>
              </a:ext>
            </a:extLst>
          </p:cNvPr>
          <p:cNvGrpSpPr/>
          <p:nvPr/>
        </p:nvGrpSpPr>
        <p:grpSpPr>
          <a:xfrm>
            <a:off x="718666" y="984681"/>
            <a:ext cx="8286383" cy="3335225"/>
            <a:chOff x="718666" y="984681"/>
            <a:chExt cx="8286383" cy="333522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D7FA8D38-9D9F-E5E8-DEDE-12C2FA029BB3}"/>
                </a:ext>
              </a:extLst>
            </p:cNvPr>
            <p:cNvSpPr/>
            <p:nvPr/>
          </p:nvSpPr>
          <p:spPr>
            <a:xfrm>
              <a:off x="746767" y="3876153"/>
              <a:ext cx="1360732" cy="443753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Prominencia ósea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Flecha: hacia arriba 3">
              <a:extLst>
                <a:ext uri="{FF2B5EF4-FFF2-40B4-BE49-F238E27FC236}">
                  <a16:creationId xmlns:a16="http://schemas.microsoft.com/office/drawing/2014/main" id="{EE607FB0-E176-F844-2D7F-DEAC841CB653}"/>
                </a:ext>
              </a:extLst>
            </p:cNvPr>
            <p:cNvSpPr/>
            <p:nvPr/>
          </p:nvSpPr>
          <p:spPr>
            <a:xfrm>
              <a:off x="1308837" y="1879992"/>
              <a:ext cx="141194" cy="1938303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A4463132-3292-3DB7-C174-5999AFE372C4}"/>
                </a:ext>
              </a:extLst>
            </p:cNvPr>
            <p:cNvSpPr/>
            <p:nvPr/>
          </p:nvSpPr>
          <p:spPr>
            <a:xfrm>
              <a:off x="1949980" y="2587477"/>
              <a:ext cx="1041866" cy="19050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 Presión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21E06E4-0A5B-360E-B85C-F02CBDC865B3}"/>
                </a:ext>
              </a:extLst>
            </p:cNvPr>
            <p:cNvSpPr/>
            <p:nvPr/>
          </p:nvSpPr>
          <p:spPr>
            <a:xfrm>
              <a:off x="1949980" y="3045796"/>
              <a:ext cx="1041866" cy="19050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 Fricción 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F941C74A-9D89-1B64-56B4-FB950CC48119}"/>
                </a:ext>
              </a:extLst>
            </p:cNvPr>
            <p:cNvSpPr/>
            <p:nvPr/>
          </p:nvSpPr>
          <p:spPr>
            <a:xfrm>
              <a:off x="1949980" y="3467855"/>
              <a:ext cx="1041866" cy="179308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 Cizalla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Flecha: hacia la izquierda 12">
              <a:extLst>
                <a:ext uri="{FF2B5EF4-FFF2-40B4-BE49-F238E27FC236}">
                  <a16:creationId xmlns:a16="http://schemas.microsoft.com/office/drawing/2014/main" id="{7E0151A4-818D-C53C-D7AF-CC560FE874AD}"/>
                </a:ext>
              </a:extLst>
            </p:cNvPr>
            <p:cNvSpPr/>
            <p:nvPr/>
          </p:nvSpPr>
          <p:spPr>
            <a:xfrm>
              <a:off x="1569027" y="2625579"/>
              <a:ext cx="261959" cy="114300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6" name="Flecha: hacia la izquierda 15">
              <a:extLst>
                <a:ext uri="{FF2B5EF4-FFF2-40B4-BE49-F238E27FC236}">
                  <a16:creationId xmlns:a16="http://schemas.microsoft.com/office/drawing/2014/main" id="{CB2DE532-5AFF-FF44-7DF9-3EEDD6207D02}"/>
                </a:ext>
              </a:extLst>
            </p:cNvPr>
            <p:cNvSpPr/>
            <p:nvPr/>
          </p:nvSpPr>
          <p:spPr>
            <a:xfrm>
              <a:off x="1569027" y="3078292"/>
              <a:ext cx="261959" cy="114300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: hacia la izquierda 16">
              <a:extLst>
                <a:ext uri="{FF2B5EF4-FFF2-40B4-BE49-F238E27FC236}">
                  <a16:creationId xmlns:a16="http://schemas.microsoft.com/office/drawing/2014/main" id="{BF4B4BC9-EDDD-17DC-DE0A-A1E0F50C171B}"/>
                </a:ext>
              </a:extLst>
            </p:cNvPr>
            <p:cNvSpPr/>
            <p:nvPr/>
          </p:nvSpPr>
          <p:spPr>
            <a:xfrm>
              <a:off x="1569026" y="3505967"/>
              <a:ext cx="261959" cy="114300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3C54D450-0370-BC37-5804-55DEA1E6E5BC}"/>
                </a:ext>
              </a:extLst>
            </p:cNvPr>
            <p:cNvSpPr/>
            <p:nvPr/>
          </p:nvSpPr>
          <p:spPr>
            <a:xfrm>
              <a:off x="718666" y="984681"/>
              <a:ext cx="1360732" cy="837453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Músculo </a:t>
              </a:r>
            </a:p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Aponeurosis</a:t>
              </a:r>
            </a:p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Hueso </a:t>
              </a:r>
            </a:p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Vasos sanguíneos </a:t>
              </a:r>
            </a:p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Nervios </a:t>
              </a:r>
              <a:endParaRPr lang="es-CL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193FE5C8-6893-EF39-24A4-7ADA590233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0436" y="1293408"/>
              <a:ext cx="309541" cy="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CB404E7-9E50-DD36-B4B8-81FC26E5F83B}"/>
                </a:ext>
              </a:extLst>
            </p:cNvPr>
            <p:cNvSpPr txBox="1"/>
            <p:nvPr/>
          </p:nvSpPr>
          <p:spPr>
            <a:xfrm>
              <a:off x="2701623" y="1076728"/>
              <a:ext cx="1499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/>
                <a:t>Interrupción circulación local </a:t>
              </a:r>
              <a:endParaRPr lang="es-CL" sz="1400" dirty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5CE254B5-7B82-4A74-452F-0B8B8022027E}"/>
                </a:ext>
              </a:extLst>
            </p:cNvPr>
            <p:cNvSpPr/>
            <p:nvPr/>
          </p:nvSpPr>
          <p:spPr>
            <a:xfrm>
              <a:off x="2625203" y="1549895"/>
              <a:ext cx="1684449" cy="329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 </a:t>
              </a:r>
              <a:r>
                <a:rPr lang="es-MX" sz="800" b="1" dirty="0">
                  <a:solidFill>
                    <a:schemeClr val="tx1"/>
                  </a:solidFill>
                </a:rPr>
                <a:t>Presión normal espacio venoso 16mmhg/ arterial 32mmhg</a:t>
              </a:r>
              <a:endParaRPr lang="es-CL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55EC6F42-3595-25E5-25F5-8428AB4E68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928" y="1275471"/>
              <a:ext cx="309541" cy="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F55B90AD-A684-FF69-C771-1FA386957BF6}"/>
                </a:ext>
              </a:extLst>
            </p:cNvPr>
            <p:cNvSpPr/>
            <p:nvPr/>
          </p:nvSpPr>
          <p:spPr>
            <a:xfrm>
              <a:off x="4740574" y="1029806"/>
              <a:ext cx="1360732" cy="443753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Isquemia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CCAC302-EF9A-288E-012B-9241579666C8}"/>
                </a:ext>
              </a:extLst>
            </p:cNvPr>
            <p:cNvSpPr txBox="1"/>
            <p:nvPr/>
          </p:nvSpPr>
          <p:spPr>
            <a:xfrm>
              <a:off x="5125105" y="1511248"/>
              <a:ext cx="7280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/>
                <a:t>Disminuyendo </a:t>
              </a:r>
              <a:endParaRPr lang="es-CL" sz="700" dirty="0"/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FC112694-24F7-4C73-FB0B-27A2ABDE4045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53" y="1671655"/>
              <a:ext cx="0" cy="176424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716562CB-B82D-F7BA-3D13-2B429485C818}"/>
                </a:ext>
              </a:extLst>
            </p:cNvPr>
            <p:cNvSpPr/>
            <p:nvPr/>
          </p:nvSpPr>
          <p:spPr>
            <a:xfrm>
              <a:off x="4779387" y="1883854"/>
              <a:ext cx="1360731" cy="19050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solidFill>
                    <a:schemeClr val="tx1"/>
                  </a:solidFill>
                </a:rPr>
                <a:t>Oxígeno y nutrientes </a:t>
              </a:r>
              <a:endParaRPr lang="es-CL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8247833-D5A6-84A8-755B-396F6EE33BF8}"/>
                </a:ext>
              </a:extLst>
            </p:cNvPr>
            <p:cNvSpPr txBox="1"/>
            <p:nvPr/>
          </p:nvSpPr>
          <p:spPr>
            <a:xfrm>
              <a:off x="5130311" y="2058319"/>
              <a:ext cx="7216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/>
                <a:t>Favoreciendo  </a:t>
              </a:r>
              <a:endParaRPr lang="es-CL" sz="700" dirty="0"/>
            </a:p>
          </p:txBody>
        </p: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7520D9B1-A084-CC8E-53A2-E67B46B755AB}"/>
                </a:ext>
              </a:extLst>
            </p:cNvPr>
            <p:cNvCxnSpPr>
              <a:cxnSpLocks/>
            </p:cNvCxnSpPr>
            <p:nvPr/>
          </p:nvCxnSpPr>
          <p:spPr>
            <a:xfrm>
              <a:off x="5444079" y="2219602"/>
              <a:ext cx="738" cy="223605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D591D809-9B66-3500-18A2-499EC9DEC795}"/>
                </a:ext>
              </a:extLst>
            </p:cNvPr>
            <p:cNvSpPr/>
            <p:nvPr/>
          </p:nvSpPr>
          <p:spPr>
            <a:xfrm>
              <a:off x="4743608" y="2474942"/>
              <a:ext cx="1457614" cy="741497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Aumento permeabilidad capilar. </a:t>
              </a:r>
            </a:p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Vasodilatación</a:t>
              </a:r>
            </a:p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Extravasación de líquidos</a:t>
              </a:r>
            </a:p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Inflamación </a:t>
              </a:r>
            </a:p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Hiperemia reactiva </a:t>
              </a:r>
            </a:p>
            <a:p>
              <a:pPr marL="171450" indent="-171450" algn="ctr">
                <a:buFontTx/>
                <a:buChar char="-"/>
              </a:pPr>
              <a:r>
                <a:rPr lang="es-MX" sz="700" b="1" dirty="0">
                  <a:solidFill>
                    <a:schemeClr val="tx1"/>
                  </a:solidFill>
                </a:rPr>
                <a:t>Eritema </a:t>
              </a:r>
              <a:endParaRPr lang="es-CL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AF49A63-F7F8-0E6B-C015-84B6B87855FC}"/>
                </a:ext>
              </a:extLst>
            </p:cNvPr>
            <p:cNvSpPr txBox="1"/>
            <p:nvPr/>
          </p:nvSpPr>
          <p:spPr>
            <a:xfrm>
              <a:off x="5140433" y="3194112"/>
              <a:ext cx="6639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/>
                <a:t>Provocando  </a:t>
              </a:r>
              <a:endParaRPr lang="es-CL" sz="700" dirty="0"/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22490CFA-C5F8-D9EC-1A57-B62F59454C09}"/>
                </a:ext>
              </a:extLst>
            </p:cNvPr>
            <p:cNvCxnSpPr>
              <a:cxnSpLocks/>
            </p:cNvCxnSpPr>
            <p:nvPr/>
          </p:nvCxnSpPr>
          <p:spPr>
            <a:xfrm>
              <a:off x="5472415" y="3335974"/>
              <a:ext cx="738" cy="223605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205C823A-2F5D-0EFA-A50B-D134034FCF12}"/>
                </a:ext>
              </a:extLst>
            </p:cNvPr>
            <p:cNvSpPr/>
            <p:nvPr/>
          </p:nvSpPr>
          <p:spPr>
            <a:xfrm>
              <a:off x="4764451" y="3622363"/>
              <a:ext cx="1360732" cy="443753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</a:rPr>
                <a:t>Muerte celular  </a:t>
              </a:r>
              <a:endParaRPr lang="es-CL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ector: angular 41">
              <a:extLst>
                <a:ext uri="{FF2B5EF4-FFF2-40B4-BE49-F238E27FC236}">
                  <a16:creationId xmlns:a16="http://schemas.microsoft.com/office/drawing/2014/main" id="{02268A7C-5D5C-00D5-F61B-361086A98D7B}"/>
                </a:ext>
              </a:extLst>
            </p:cNvPr>
            <p:cNvCxnSpPr/>
            <p:nvPr/>
          </p:nvCxnSpPr>
          <p:spPr>
            <a:xfrm flipV="1">
              <a:off x="6125183" y="2583619"/>
              <a:ext cx="1358153" cy="128867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5D33E1A4-77CC-8EC4-0F61-CC315D75C8C6}"/>
                </a:ext>
              </a:extLst>
            </p:cNvPr>
            <p:cNvSpPr/>
            <p:nvPr/>
          </p:nvSpPr>
          <p:spPr>
            <a:xfrm>
              <a:off x="7596285" y="2243420"/>
              <a:ext cx="1408764" cy="59283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</a:rPr>
                <a:t>Lesión por presión  </a:t>
              </a:r>
              <a:endParaRPr lang="es-CL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BF43686A-D021-5D96-0422-82B343B01F72}"/>
                </a:ext>
              </a:extLst>
            </p:cNvPr>
            <p:cNvCxnSpPr>
              <a:cxnSpLocks/>
            </p:cNvCxnSpPr>
            <p:nvPr/>
          </p:nvCxnSpPr>
          <p:spPr>
            <a:xfrm>
              <a:off x="3029346" y="2671466"/>
              <a:ext cx="335676" cy="79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95DB50C1-FBE1-C952-53A5-7600F9CECDD4}"/>
                </a:ext>
              </a:extLst>
            </p:cNvPr>
            <p:cNvSpPr txBox="1"/>
            <p:nvPr/>
          </p:nvSpPr>
          <p:spPr>
            <a:xfrm>
              <a:off x="3378957" y="2399284"/>
              <a:ext cx="1069691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7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Una presión por encima de 20 mmHg durante un tiempo prolongado, desencadena un proceso isquémico. </a:t>
              </a:r>
            </a:p>
            <a:p>
              <a:pPr algn="just"/>
              <a:r>
                <a:rPr lang="es-CL" sz="700" dirty="0">
                  <a:latin typeface="+mj-lt"/>
                  <a:cs typeface="Times New Roman" panose="02020603050405020304" pitchFamily="18" charset="0"/>
                </a:rPr>
                <a:t>Mantener la misma posición por 2 horas genera una presión de 60mmhg </a:t>
              </a:r>
              <a:endParaRPr lang="es-CL" sz="700" dirty="0">
                <a:latin typeface="+mj-lt"/>
              </a:endParaRPr>
            </a:p>
          </p:txBody>
        </p:sp>
        <p:cxnSp>
          <p:nvCxnSpPr>
            <p:cNvPr id="51" name="Conector: curvado 50">
              <a:extLst>
                <a:ext uri="{FF2B5EF4-FFF2-40B4-BE49-F238E27FC236}">
                  <a16:creationId xmlns:a16="http://schemas.microsoft.com/office/drawing/2014/main" id="{05DBD873-314A-7FAA-63B6-3DA80F5ADB3F}"/>
                </a:ext>
              </a:extLst>
            </p:cNvPr>
            <p:cNvCxnSpPr/>
            <p:nvPr/>
          </p:nvCxnSpPr>
          <p:spPr>
            <a:xfrm rot="16200000" flipV="1">
              <a:off x="3546605" y="2032086"/>
              <a:ext cx="491641" cy="242755"/>
            </a:xfrm>
            <a:prstGeom prst="curvedConnector3">
              <a:avLst/>
            </a:prstGeom>
            <a:ln w="6350">
              <a:prstDash val="sysDash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4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826994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48373A-8084-4220-F0CE-350347CD6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0" y="1339920"/>
            <a:ext cx="8421501" cy="6286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C466E7-695D-28F3-3FDA-1EFF779667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56" t="16467" r="17481" b="35415"/>
          <a:stretch/>
        </p:blipFill>
        <p:spPr>
          <a:xfrm>
            <a:off x="3724560" y="2151465"/>
            <a:ext cx="2642622" cy="27339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934229-1DCB-FB57-C63E-7ACA477D915C}"/>
              </a:ext>
            </a:extLst>
          </p:cNvPr>
          <p:cNvSpPr txBox="1"/>
          <p:nvPr/>
        </p:nvSpPr>
        <p:spPr>
          <a:xfrm>
            <a:off x="5558624" y="4670012"/>
            <a:ext cx="3894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Verdana" panose="020B0604030504040204" pitchFamily="34" charset="0"/>
                <a:ea typeface="Verdana" panose="020B0604030504040204" pitchFamily="34" charset="0"/>
              </a:rPr>
              <a:t>NPUAP: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National Pressure Ulcer Advisory Panel/ National Pressure Injury Advisory Panel (EEUU)</a:t>
            </a:r>
            <a:endParaRPr lang="es-CL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4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826994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C1D45D-4F7E-3C56-AABE-43AEE632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89" y="1286991"/>
            <a:ext cx="8763000" cy="71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3A6E41-DB22-4E98-A17E-F246CFA691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15" t="15224" r="15067" b="37301"/>
          <a:stretch/>
        </p:blipFill>
        <p:spPr>
          <a:xfrm>
            <a:off x="3693798" y="2120709"/>
            <a:ext cx="2585977" cy="25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826994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677567-CBF8-4727-77C1-690E7E140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45" y="1206314"/>
            <a:ext cx="8753475" cy="10096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5A04F4-9899-F1C8-7470-35331749A8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93" t="16041" r="16396" b="35926"/>
          <a:stretch/>
        </p:blipFill>
        <p:spPr>
          <a:xfrm>
            <a:off x="3967549" y="2341368"/>
            <a:ext cx="2594615" cy="26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C668165-9853-284E-A203-3245EACA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366"/>
            <a:ext cx="4071880" cy="31421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84806E-991B-2940-8F7E-735F263B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08" y="210477"/>
            <a:ext cx="1841873" cy="3329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24B75-B7FB-4644-B8EA-377D289D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1" y="459376"/>
            <a:ext cx="699521" cy="1681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21C3C3-F27C-E033-7174-86A4F20DE863}"/>
              </a:ext>
            </a:extLst>
          </p:cNvPr>
          <p:cNvSpPr/>
          <p:nvPr/>
        </p:nvSpPr>
        <p:spPr>
          <a:xfrm>
            <a:off x="602019" y="826994"/>
            <a:ext cx="3815066" cy="2539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Clasificación de LPP por la NPUAP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FD879A-3875-19F8-2F01-D0E02DBEB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1280337"/>
            <a:ext cx="8624047" cy="8342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E9DCE5-C018-449F-F966-6386F1A8A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51" t="13503" r="20110" b="37280"/>
          <a:stretch/>
        </p:blipFill>
        <p:spPr>
          <a:xfrm>
            <a:off x="4071880" y="2114620"/>
            <a:ext cx="2458232" cy="2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1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2338</Words>
  <Application>Microsoft Office PowerPoint</Application>
  <PresentationFormat>Presentación en pantalla (16:9)</PresentationFormat>
  <Paragraphs>260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Aptos</vt:lpstr>
      <vt:lpstr>Arial</vt:lpstr>
      <vt:lpstr>Calibri</vt:lpstr>
      <vt:lpstr>gobCL-Light</vt:lpstr>
      <vt:lpstr>Symbol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profesional.apoyohov</cp:lastModifiedBy>
  <cp:revision>22</cp:revision>
  <dcterms:created xsi:type="dcterms:W3CDTF">2020-05-18T21:31:24Z</dcterms:created>
  <dcterms:modified xsi:type="dcterms:W3CDTF">2024-05-27T19:58:03Z</dcterms:modified>
</cp:coreProperties>
</file>